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1" r:id="rId4"/>
    <p:sldId id="257"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5" r:id="rId18"/>
    <p:sldId id="276"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72" y="-2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8BC1868-0A98-4AD5-9812-83E7A345F2F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BC1868-0A98-4AD5-9812-83E7A345F2F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BC1868-0A98-4AD5-9812-83E7A345F2F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8BC1868-0A98-4AD5-9812-83E7A345F2F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8BC1868-0A98-4AD5-9812-83E7A345F2FB}"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8BC1868-0A98-4AD5-9812-83E7A345F2F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8BC1868-0A98-4AD5-9812-83E7A345F2FB}"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BC1868-0A98-4AD5-9812-83E7A345F2F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BC1868-0A98-4AD5-9812-83E7A345F2F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BC1868-0A98-4AD5-9812-83E7A345F2F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B2CAEE2-231F-4B21-B7D3-EAA8D2122A7E}" type="datetimeFigureOut">
              <a:rPr lang="ru-RU" smtClean="0"/>
              <a:pPr/>
              <a:t>09.10.2025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8BC1868-0A98-4AD5-9812-83E7A345F2FB}"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B2CAEE2-231F-4B21-B7D3-EAA8D2122A7E}" type="datetimeFigureOut">
              <a:rPr lang="ru-RU" smtClean="0"/>
              <a:pPr/>
              <a:t>09.10.2025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8BC1868-0A98-4AD5-9812-83E7A345F2FB}"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132856"/>
            <a:ext cx="9144000" cy="1470025"/>
          </a:xfrm>
        </p:spPr>
        <p:txBody>
          <a:bodyPr>
            <a:normAutofit fontScale="90000"/>
          </a:bodyPr>
          <a:lstStyle/>
          <a:p>
            <a:r>
              <a:rPr lang="ru-RU" sz="7200" b="1" dirty="0" smtClean="0">
                <a:solidFill>
                  <a:schemeClr val="accent4">
                    <a:lumMod val="75000"/>
                  </a:schemeClr>
                </a:solidFill>
              </a:rPr>
              <a:t>Гражданская</a:t>
            </a:r>
            <a:r>
              <a:rPr lang="ru-RU" b="1" dirty="0" smtClean="0">
                <a:solidFill>
                  <a:schemeClr val="accent4">
                    <a:lumMod val="75000"/>
                  </a:schemeClr>
                </a:solidFill>
              </a:rPr>
              <a:t> </a:t>
            </a:r>
            <a:r>
              <a:rPr lang="ru-RU" sz="7200" b="1" dirty="0" smtClean="0">
                <a:solidFill>
                  <a:schemeClr val="accent4">
                    <a:lumMod val="75000"/>
                  </a:schemeClr>
                </a:solidFill>
              </a:rPr>
              <a:t>оборона</a:t>
            </a:r>
            <a:endParaRPr lang="ru-RU" sz="72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41248"/>
          </a:xfrm>
        </p:spPr>
        <p:txBody>
          <a:bodyPr>
            <a:normAutofit fontScale="90000"/>
          </a:bodyPr>
          <a:lstStyle/>
          <a:p>
            <a:r>
              <a:rPr lang="ru-RU" dirty="0" smtClean="0">
                <a:solidFill>
                  <a:schemeClr val="accent4">
                    <a:lumMod val="75000"/>
                  </a:schemeClr>
                </a:solidFill>
              </a:rPr>
              <a:t>ДЕЙСТВИЯ НАСЕЛЕНИЯ ПРИ </a:t>
            </a:r>
            <a:r>
              <a:rPr lang="ru-RU" dirty="0" err="1" smtClean="0">
                <a:solidFill>
                  <a:schemeClr val="accent4">
                    <a:lumMod val="75000"/>
                  </a:schemeClr>
                </a:solidFill>
              </a:rPr>
              <a:t>чс</a:t>
            </a:r>
            <a:r>
              <a:rPr lang="ru-RU" dirty="0" smtClean="0">
                <a:solidFill>
                  <a:schemeClr val="accent4">
                    <a:lumMod val="75000"/>
                  </a:schemeClr>
                </a:solidFill>
              </a:rPr>
              <a:t> ПРИРОДНОГО ХАРАКТЕРА</a:t>
            </a:r>
            <a:endParaRPr lang="ru-RU" dirty="0"/>
          </a:p>
        </p:txBody>
      </p:sp>
      <p:sp>
        <p:nvSpPr>
          <p:cNvPr id="3" name="Содержимое 2"/>
          <p:cNvSpPr>
            <a:spLocks noGrp="1"/>
          </p:cNvSpPr>
          <p:nvPr>
            <p:ph sz="half" idx="1"/>
          </p:nvPr>
        </p:nvSpPr>
        <p:spPr>
          <a:xfrm>
            <a:off x="304800" y="1268760"/>
            <a:ext cx="5851376" cy="5256584"/>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1588" indent="-1588" algn="just">
              <a:spcBef>
                <a:spcPts val="400"/>
              </a:spcBef>
              <a:buNone/>
            </a:pPr>
            <a:r>
              <a:rPr lang="ru-RU" sz="2900" b="1" dirty="0" smtClean="0">
                <a:solidFill>
                  <a:schemeClr val="accent4">
                    <a:lumMod val="75000"/>
                  </a:schemeClr>
                </a:solidFill>
                <a:latin typeface="Times New Roman" pitchFamily="18" charset="0"/>
                <a:cs typeface="Times New Roman" pitchFamily="18" charset="0"/>
              </a:rPr>
              <a:t>Землетрясение –</a:t>
            </a:r>
            <a:r>
              <a:rPr lang="ru-RU" sz="2900" dirty="0" smtClean="0">
                <a:latin typeface="Times New Roman" pitchFamily="18" charset="0"/>
                <a:cs typeface="Times New Roman" pitchFamily="18" charset="0"/>
              </a:rPr>
              <a:t> это подземные толчки и колебания земной поверхности, возникающие в результате внезапных смещений и разрывов в земной коре или верхней мантии и передающиеся на большие расстояния в виде упругих колебаний.</a:t>
            </a:r>
          </a:p>
          <a:p>
            <a:pPr marL="1588" indent="-1588" algn="just">
              <a:spcBef>
                <a:spcPts val="400"/>
              </a:spcBef>
              <a:buNone/>
            </a:pPr>
            <a:endParaRPr lang="ru-RU" dirty="0" smtClean="0">
              <a:solidFill>
                <a:schemeClr val="accent4">
                  <a:lumMod val="75000"/>
                </a:schemeClr>
              </a:solidFill>
              <a:latin typeface="Times New Roman" pitchFamily="18" charset="0"/>
              <a:cs typeface="Times New Roman" pitchFamily="18" charset="0"/>
            </a:endParaRPr>
          </a:p>
          <a:p>
            <a:pPr algn="ctr">
              <a:spcBef>
                <a:spcPts val="400"/>
              </a:spcBef>
              <a:buNone/>
            </a:pPr>
            <a:r>
              <a:rPr lang="ru-RU" sz="3200" dirty="0" smtClean="0">
                <a:solidFill>
                  <a:schemeClr val="accent4">
                    <a:lumMod val="75000"/>
                  </a:schemeClr>
                </a:solidFill>
                <a:latin typeface="Times New Roman" pitchFamily="18" charset="0"/>
                <a:cs typeface="Times New Roman" pitchFamily="18" charset="0"/>
              </a:rPr>
              <a:t>ДЕЙСТВИЯ ПРИ ЗЕМЛЕТРЯСЕНИЯХ:</a:t>
            </a:r>
          </a:p>
          <a:p>
            <a:pPr>
              <a:spcBef>
                <a:spcPts val="400"/>
              </a:spcBef>
              <a:buNone/>
            </a:pPr>
            <a:endParaRPr lang="ru-RU" dirty="0" smtClean="0">
              <a:solidFill>
                <a:schemeClr val="accent4">
                  <a:lumMod val="75000"/>
                </a:schemeClr>
              </a:solidFill>
              <a:latin typeface="Times New Roman" pitchFamily="18" charset="0"/>
              <a:cs typeface="Times New Roman" pitchFamily="18" charset="0"/>
            </a:endParaRPr>
          </a:p>
          <a:p>
            <a:pPr marL="163513" indent="-163513" algn="just" fontAlgn="base">
              <a:spcBef>
                <a:spcPts val="400"/>
              </a:spcBef>
              <a:buFont typeface="Wingdings" pitchFamily="2" charset="2"/>
              <a:buChar char="ü"/>
            </a:pPr>
            <a:r>
              <a:rPr lang="ru-RU" dirty="0" smtClean="0">
                <a:latin typeface="Times New Roman" pitchFamily="18" charset="0"/>
                <a:cs typeface="Times New Roman" pitchFamily="18" charset="0"/>
              </a:rPr>
              <a:t>Ощутив колебания здания, увидев качание светильников, падение предметов, услышав нарастающий гул и звон бьющегося стекла, не поддавайтесь панике (от момента, когда Вы почувствовали первые толчки до опасных для здания колебаний у Вас есть 15 – 20 секунд). Быстро выйдите из здания, взяв документы, деньги и предметы первой необходимости.</a:t>
            </a:r>
          </a:p>
          <a:p>
            <a:pPr marL="163513" indent="-163513" algn="just" fontAlgn="base">
              <a:spcBef>
                <a:spcPts val="400"/>
              </a:spcBef>
              <a:buFont typeface="Wingdings" pitchFamily="2" charset="2"/>
              <a:buChar char="ü"/>
            </a:pPr>
            <a:r>
              <a:rPr lang="ru-RU" dirty="0" smtClean="0">
                <a:latin typeface="Times New Roman" pitchFamily="18" charset="0"/>
                <a:cs typeface="Times New Roman" pitchFamily="18" charset="0"/>
              </a:rPr>
              <a:t>Покидая помещение, спускайтесь по лестнице, а не на лифте. Оказавшись на улице – оставайтесь там, но не стойте вблизи зданий, а перейдите на открытое пространство. Сохраняйте спокойствие и постарайтесь успокоить других!</a:t>
            </a:r>
          </a:p>
          <a:p>
            <a:pPr marL="163513" indent="-163513" algn="just" fontAlgn="base">
              <a:spcBef>
                <a:spcPts val="400"/>
              </a:spcBef>
              <a:buFont typeface="Wingdings" pitchFamily="2" charset="2"/>
              <a:buChar char="ü"/>
            </a:pPr>
            <a:r>
              <a:rPr lang="ru-RU" dirty="0" smtClean="0">
                <a:latin typeface="Times New Roman" pitchFamily="18" charset="0"/>
                <a:cs typeface="Times New Roman" pitchFamily="18" charset="0"/>
              </a:rPr>
              <a:t>Если Вы вынужденно остались в помещении, то встаньте в безопасном месте: у внутренней стены, в углу, во внутреннем стенном проеме или у несущей опоры. Если возможно, спрячьтесь под стол – он защитит вас от падающих предметов и обломков. Держитесь подальше от окон и тяжелой мебели.</a:t>
            </a:r>
          </a:p>
          <a:p>
            <a:pPr marL="163513" indent="-163513" algn="just" fontAlgn="base">
              <a:spcBef>
                <a:spcPts val="400"/>
              </a:spcBef>
              <a:buFont typeface="Wingdings" pitchFamily="2" charset="2"/>
              <a:buChar char="ü"/>
            </a:pPr>
            <a:r>
              <a:rPr lang="ru-RU" dirty="0" smtClean="0">
                <a:latin typeface="Times New Roman" pitchFamily="18" charset="0"/>
                <a:cs typeface="Times New Roman" pitchFamily="18" charset="0"/>
              </a:rPr>
              <a:t>Если с Вами дети – укройте их собой. Не пользуйтесь свечами, спичками, зажигалками – при утечке газа возможен пожар. Держитесь в стороне от нависающих балконов, карнизов, парапетов, опасайтесь оборванных проводов. Если Вы находитесь в автомобиле, оставайтесь на открытом месте, но не покидайте автомобиль, пока толчки не прекратятся. Будьте в готовности к оказанию помощи при спасении других людей.</a:t>
            </a:r>
          </a:p>
          <a:p>
            <a:pPr>
              <a:spcBef>
                <a:spcPts val="400"/>
              </a:spcBef>
              <a:buFont typeface="Wingdings" pitchFamily="2" charset="2"/>
              <a:buChar char="ü"/>
            </a:pPr>
            <a:endParaRPr lang="ru-RU" dirty="0" smtClean="0">
              <a:solidFill>
                <a:schemeClr val="accent4">
                  <a:lumMod val="75000"/>
                </a:schemeClr>
              </a:solidFill>
              <a:latin typeface="Times New Roman" pitchFamily="18" charset="0"/>
              <a:cs typeface="Times New Roman" pitchFamily="18" charset="0"/>
            </a:endParaRPr>
          </a:p>
          <a:p>
            <a:pPr>
              <a:buNone/>
            </a:pPr>
            <a:endParaRPr lang="ru-RU" dirty="0"/>
          </a:p>
        </p:txBody>
      </p:sp>
      <p:pic>
        <p:nvPicPr>
          <p:cNvPr id="5" name="Содержимое 4" descr="ae99ea2482d66495024b934f1209fe63.jpg"/>
          <p:cNvPicPr>
            <a:picLocks noGrp="1" noChangeAspect="1"/>
          </p:cNvPicPr>
          <p:nvPr>
            <p:ph sz="half" idx="2"/>
          </p:nvPr>
        </p:nvPicPr>
        <p:blipFill>
          <a:blip r:embed="rId2" cstate="print"/>
          <a:stretch>
            <a:fillRect/>
          </a:stretch>
        </p:blipFill>
        <p:spPr>
          <a:xfrm>
            <a:off x="6300192" y="1268760"/>
            <a:ext cx="2592288" cy="1944216"/>
          </a:xfrm>
        </p:spPr>
      </p:pic>
      <p:pic>
        <p:nvPicPr>
          <p:cNvPr id="1026" name="Picture 2" descr="C:\Users\user\Desktop\ГО и ЧС\f7b3298c97faf3454491ac253c3017c9.jpg"/>
          <p:cNvPicPr>
            <a:picLocks noChangeAspect="1" noChangeArrowheads="1"/>
          </p:cNvPicPr>
          <p:nvPr/>
        </p:nvPicPr>
        <p:blipFill>
          <a:blip r:embed="rId3" cstate="print"/>
          <a:srcRect/>
          <a:stretch>
            <a:fillRect/>
          </a:stretch>
        </p:blipFill>
        <p:spPr bwMode="auto">
          <a:xfrm>
            <a:off x="6300192" y="3501008"/>
            <a:ext cx="2560284" cy="14401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41248"/>
          </a:xfrm>
        </p:spPr>
        <p:txBody>
          <a:bodyPr>
            <a:normAutofit/>
          </a:bodyPr>
          <a:lstStyle/>
          <a:p>
            <a:r>
              <a:rPr lang="ru-RU" sz="3200" dirty="0" smtClean="0">
                <a:solidFill>
                  <a:schemeClr val="accent4">
                    <a:lumMod val="75000"/>
                  </a:schemeClr>
                </a:solidFill>
              </a:rPr>
              <a:t>СРЕДСТВА ЗАЩИТЫ</a:t>
            </a:r>
            <a:endParaRPr lang="ru-RU" sz="3200" dirty="0"/>
          </a:p>
        </p:txBody>
      </p:sp>
      <p:sp>
        <p:nvSpPr>
          <p:cNvPr id="3" name="Содержимое 2"/>
          <p:cNvSpPr>
            <a:spLocks noGrp="1"/>
          </p:cNvSpPr>
          <p:nvPr>
            <p:ph sz="half" idx="1"/>
          </p:nvPr>
        </p:nvSpPr>
        <p:spPr>
          <a:xfrm>
            <a:off x="323528" y="1340768"/>
            <a:ext cx="8515672" cy="5184576"/>
          </a:xfrm>
        </p:spPr>
        <p:style>
          <a:lnRef idx="2">
            <a:schemeClr val="accent1"/>
          </a:lnRef>
          <a:fillRef idx="1">
            <a:schemeClr val="lt1"/>
          </a:fillRef>
          <a:effectRef idx="0">
            <a:schemeClr val="accent1"/>
          </a:effectRef>
          <a:fontRef idx="minor">
            <a:schemeClr val="dk1"/>
          </a:fontRef>
        </p:style>
        <p:txBody>
          <a:bodyPr>
            <a:normAutofit/>
          </a:bodyPr>
          <a:lstStyle/>
          <a:p>
            <a:pPr algn="ctr">
              <a:spcBef>
                <a:spcPts val="400"/>
              </a:spcBef>
              <a:buNone/>
            </a:pPr>
            <a:r>
              <a:rPr lang="ru-RU" sz="1600" dirty="0" smtClean="0">
                <a:solidFill>
                  <a:schemeClr val="accent4">
                    <a:lumMod val="75000"/>
                  </a:schemeClr>
                </a:solidFill>
                <a:latin typeface="Times New Roman" pitchFamily="18" charset="0"/>
                <a:cs typeface="Times New Roman" pitchFamily="18" charset="0"/>
              </a:rPr>
              <a:t>ИНДИВИДУАЛЬНЫЕ СРЕДСТВА ЗАЩИТЫ</a:t>
            </a:r>
          </a:p>
          <a:p>
            <a:pPr algn="ctr">
              <a:spcBef>
                <a:spcPts val="400"/>
              </a:spcBef>
              <a:buNone/>
            </a:pPr>
            <a:endParaRPr lang="ru-RU" sz="800" dirty="0" smtClean="0">
              <a:solidFill>
                <a:schemeClr val="accent4">
                  <a:lumMod val="75000"/>
                </a:schemeClr>
              </a:solidFill>
              <a:latin typeface="Times New Roman" pitchFamily="18" charset="0"/>
              <a:cs typeface="Times New Roman" pitchFamily="18" charset="0"/>
            </a:endParaRPr>
          </a:p>
          <a:p>
            <a:pPr marL="0" indent="0" algn="just">
              <a:spcBef>
                <a:spcPts val="400"/>
              </a:spcBef>
              <a:buNone/>
            </a:pPr>
            <a:r>
              <a:rPr lang="ru-RU" sz="1600" b="1" dirty="0" smtClean="0">
                <a:solidFill>
                  <a:schemeClr val="accent4">
                    <a:lumMod val="75000"/>
                  </a:schemeClr>
                </a:solidFill>
                <a:latin typeface="Times New Roman" pitchFamily="18" charset="0"/>
                <a:cs typeface="Times New Roman" pitchFamily="18" charset="0"/>
              </a:rPr>
              <a:t>Респиратор – </a:t>
            </a:r>
            <a:r>
              <a:rPr lang="ru-RU" sz="1600" dirty="0" smtClean="0">
                <a:latin typeface="Times New Roman" pitchFamily="18" charset="0"/>
                <a:cs typeface="Times New Roman" pitchFamily="18" charset="0"/>
              </a:rPr>
              <a:t>это средство индивидуальной защиты органов дыхания от воздействия вредных испарений, аэрозолей, газов. Респираторы, как и </a:t>
            </a:r>
            <a:r>
              <a:rPr lang="ru-RU" sz="1600" dirty="0" err="1" smtClean="0">
                <a:latin typeface="Times New Roman" pitchFamily="18" charset="0"/>
                <a:cs typeface="Times New Roman" pitchFamily="18" charset="0"/>
              </a:rPr>
              <a:t>проиивогазы</a:t>
            </a:r>
            <a:r>
              <a:rPr lang="ru-RU" sz="1600" dirty="0" smtClean="0">
                <a:latin typeface="Times New Roman" pitchFamily="18" charset="0"/>
                <a:cs typeface="Times New Roman" pitchFamily="18" charset="0"/>
              </a:rPr>
              <a:t>, применяются при содержании в воздухе кислорода не менее 18% и при ограниченных концентрациях вредных веществ во вдыхаемом воздухе.</a:t>
            </a:r>
          </a:p>
          <a:p>
            <a:pPr marL="0" indent="0" algn="just">
              <a:spcBef>
                <a:spcPts val="400"/>
              </a:spcBef>
              <a:buNone/>
            </a:pPr>
            <a:endParaRPr lang="ru-RU" sz="800" dirty="0" smtClean="0">
              <a:latin typeface="Times New Roman" pitchFamily="18" charset="0"/>
              <a:cs typeface="Times New Roman" pitchFamily="18" charset="0"/>
            </a:endParaRPr>
          </a:p>
          <a:p>
            <a:pPr marL="0" indent="0" algn="ctr">
              <a:spcBef>
                <a:spcPts val="400"/>
              </a:spcBef>
              <a:buNone/>
            </a:pPr>
            <a:r>
              <a:rPr lang="ru-RU" sz="1600" dirty="0" smtClean="0">
                <a:solidFill>
                  <a:schemeClr val="accent4">
                    <a:lumMod val="75000"/>
                  </a:schemeClr>
                </a:solidFill>
                <a:latin typeface="Times New Roman" pitchFamily="18" charset="0"/>
                <a:cs typeface="Times New Roman" pitchFamily="18" charset="0"/>
              </a:rPr>
              <a:t>НЕЗАВИСИМО ОТ УСТРОЙСТВА, ВСЕ РЕСПИРАТОРЫ МОЖНО РАЗДЕЛИТЬ НА ТРИ КЛАССА ПО НАЗНАЧЕНИЮ</a:t>
            </a:r>
            <a:r>
              <a:rPr lang="ru-RU" sz="1600" dirty="0" smtClean="0">
                <a:solidFill>
                  <a:schemeClr val="accent4">
                    <a:lumMod val="75000"/>
                  </a:schemeClr>
                </a:solidFill>
                <a:latin typeface="Times New Roman" pitchFamily="18" charset="0"/>
                <a:cs typeface="Times New Roman" pitchFamily="18" charset="0"/>
              </a:rPr>
              <a:t>:</a:t>
            </a:r>
          </a:p>
          <a:p>
            <a:pPr marL="0" indent="0" algn="ctr">
              <a:spcBef>
                <a:spcPts val="400"/>
              </a:spcBef>
              <a:buNone/>
            </a:pPr>
            <a:endParaRPr lang="ru-RU" sz="800" dirty="0" smtClean="0">
              <a:solidFill>
                <a:schemeClr val="accent4">
                  <a:lumMod val="75000"/>
                </a:schemeClr>
              </a:solidFill>
              <a:latin typeface="Times New Roman" pitchFamily="18" charset="0"/>
              <a:cs typeface="Times New Roman" pitchFamily="18" charset="0"/>
            </a:endParaRPr>
          </a:p>
          <a:p>
            <a:pPr marL="161925" indent="-161925" algn="just">
              <a:spcBef>
                <a:spcPts val="400"/>
              </a:spcBef>
              <a:buFont typeface="Wingdings" pitchFamily="2" charset="2"/>
              <a:buChar char="ü"/>
            </a:pPr>
            <a:r>
              <a:rPr lang="ru-RU" sz="1600" dirty="0" err="1" smtClean="0">
                <a:solidFill>
                  <a:schemeClr val="accent4">
                    <a:lumMod val="75000"/>
                  </a:schemeClr>
                </a:solidFill>
                <a:latin typeface="Times New Roman" pitchFamily="18" charset="0"/>
                <a:cs typeface="Times New Roman" pitchFamily="18" charset="0"/>
              </a:rPr>
              <a:t>Противопыльные</a:t>
            </a:r>
            <a:r>
              <a:rPr lang="ru-RU" sz="1600" dirty="0" smtClean="0">
                <a:solidFill>
                  <a:schemeClr val="accent4">
                    <a:lumMod val="75000"/>
                  </a:schemeClr>
                </a:solidFill>
                <a:latin typeface="Times New Roman" pitchFamily="18" charset="0"/>
                <a:cs typeface="Times New Roman" pitchFamily="18" charset="0"/>
              </a:rPr>
              <a:t> </a:t>
            </a:r>
            <a:r>
              <a:rPr lang="ru-RU" sz="1600" b="1" dirty="0" smtClean="0">
                <a:solidFill>
                  <a:schemeClr val="accent4">
                    <a:lumMod val="75000"/>
                  </a:schemeClr>
                </a:solidFill>
                <a:latin typeface="Times New Roman" pitchFamily="18" charset="0"/>
                <a:cs typeface="Times New Roman" pitchFamily="18" charset="0"/>
              </a:rPr>
              <a:t>–</a:t>
            </a:r>
            <a:r>
              <a:rPr lang="ru-RU" sz="1600" dirty="0" smtClean="0">
                <a:latin typeface="Times New Roman" pitchFamily="18" charset="0"/>
                <a:cs typeface="Times New Roman" pitchFamily="18" charset="0"/>
              </a:rPr>
              <a:t> эффективны против пыли, дыма, но не способны защитить от газов и вредоносных испарений;</a:t>
            </a:r>
          </a:p>
          <a:p>
            <a:pPr marL="161925" indent="-161925">
              <a:spcBef>
                <a:spcPts val="400"/>
              </a:spcBef>
              <a:buFont typeface="Wingdings" pitchFamily="2" charset="2"/>
              <a:buChar char="ü"/>
            </a:pPr>
            <a:r>
              <a:rPr lang="ru-RU" sz="1600" dirty="0" smtClean="0">
                <a:solidFill>
                  <a:schemeClr val="accent4">
                    <a:lumMod val="75000"/>
                  </a:schemeClr>
                </a:solidFill>
                <a:latin typeface="Times New Roman" pitchFamily="18" charset="0"/>
                <a:cs typeface="Times New Roman" pitchFamily="18" charset="0"/>
              </a:rPr>
              <a:t>Противогазовые </a:t>
            </a:r>
            <a:r>
              <a:rPr lang="ru-RU" sz="1600" b="1" dirty="0" smtClean="0">
                <a:solidFill>
                  <a:schemeClr val="accent4">
                    <a:lumMod val="75000"/>
                  </a:schemeClr>
                </a:solidFill>
                <a:latin typeface="Times New Roman" pitchFamily="18" charset="0"/>
                <a:cs typeface="Times New Roman" pitchFamily="18" charset="0"/>
              </a:rPr>
              <a:t>–</a:t>
            </a:r>
            <a:r>
              <a:rPr lang="ru-RU" sz="1600" dirty="0" smtClean="0">
                <a:latin typeface="Times New Roman" pitchFamily="18" charset="0"/>
                <a:cs typeface="Times New Roman" pitchFamily="18" charset="0"/>
              </a:rPr>
              <a:t> защищают от паров, запахов, испарений;</a:t>
            </a:r>
          </a:p>
          <a:p>
            <a:pPr marL="161925" indent="-161925">
              <a:spcBef>
                <a:spcPts val="400"/>
              </a:spcBef>
              <a:buFont typeface="Wingdings" pitchFamily="2" charset="2"/>
              <a:buChar char="ü"/>
            </a:pPr>
            <a:r>
              <a:rPr lang="ru-RU" sz="1600" dirty="0" err="1" smtClean="0">
                <a:solidFill>
                  <a:schemeClr val="accent4">
                    <a:lumMod val="75000"/>
                  </a:schemeClr>
                </a:solidFill>
                <a:latin typeface="Times New Roman" pitchFamily="18" charset="0"/>
                <a:cs typeface="Times New Roman" pitchFamily="18" charset="0"/>
              </a:rPr>
              <a:t>Газопылезащитные</a:t>
            </a:r>
            <a:r>
              <a:rPr lang="ru-RU" sz="1600" dirty="0" smtClean="0">
                <a:solidFill>
                  <a:schemeClr val="accent4">
                    <a:lumMod val="75000"/>
                  </a:schemeClr>
                </a:solidFill>
                <a:latin typeface="Times New Roman" pitchFamily="18" charset="0"/>
                <a:cs typeface="Times New Roman" pitchFamily="18" charset="0"/>
              </a:rPr>
              <a:t> </a:t>
            </a:r>
            <a:r>
              <a:rPr lang="ru-RU" sz="1600" b="1" dirty="0" smtClean="0">
                <a:solidFill>
                  <a:schemeClr val="accent4">
                    <a:lumMod val="75000"/>
                  </a:schemeClr>
                </a:solidFill>
                <a:latin typeface="Times New Roman" pitchFamily="18" charset="0"/>
                <a:cs typeface="Times New Roman" pitchFamily="18" charset="0"/>
              </a:rPr>
              <a:t>–</a:t>
            </a:r>
            <a:r>
              <a:rPr lang="ru-RU" sz="1600" dirty="0" smtClean="0">
                <a:solidFill>
                  <a:schemeClr val="accent4">
                    <a:lumMod val="75000"/>
                  </a:schemeClr>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фильтруют все виды загрязнений.</a:t>
            </a:r>
          </a:p>
          <a:p>
            <a:pPr>
              <a:buNone/>
            </a:pPr>
            <a:endParaRPr lang="ru-RU" dirty="0"/>
          </a:p>
        </p:txBody>
      </p:sp>
      <p:pic>
        <p:nvPicPr>
          <p:cNvPr id="2051" name="Picture 3" descr="C:\Users\user\Desktop\ГО и ЧС\6063829776.jpg"/>
          <p:cNvPicPr>
            <a:picLocks noChangeAspect="1" noChangeArrowheads="1"/>
          </p:cNvPicPr>
          <p:nvPr/>
        </p:nvPicPr>
        <p:blipFill>
          <a:blip r:embed="rId2" cstate="print"/>
          <a:srcRect/>
          <a:stretch>
            <a:fillRect/>
          </a:stretch>
        </p:blipFill>
        <p:spPr bwMode="auto">
          <a:xfrm>
            <a:off x="6300192" y="4869160"/>
            <a:ext cx="1542306" cy="1542306"/>
          </a:xfrm>
          <a:prstGeom prst="rect">
            <a:avLst/>
          </a:prstGeom>
          <a:noFill/>
        </p:spPr>
      </p:pic>
      <p:pic>
        <p:nvPicPr>
          <p:cNvPr id="2052" name="Picture 4" descr="C:\Users\user\Desktop\ГО и ЧС\respirator-r-2.jpg"/>
          <p:cNvPicPr>
            <a:picLocks noChangeAspect="1" noChangeArrowheads="1"/>
          </p:cNvPicPr>
          <p:nvPr/>
        </p:nvPicPr>
        <p:blipFill>
          <a:blip r:embed="rId3" cstate="print"/>
          <a:srcRect/>
          <a:stretch>
            <a:fillRect/>
          </a:stretch>
        </p:blipFill>
        <p:spPr bwMode="auto">
          <a:xfrm>
            <a:off x="3851920" y="4941168"/>
            <a:ext cx="1785538" cy="1512168"/>
          </a:xfrm>
          <a:prstGeom prst="rect">
            <a:avLst/>
          </a:prstGeom>
          <a:noFill/>
        </p:spPr>
      </p:pic>
      <p:pic>
        <p:nvPicPr>
          <p:cNvPr id="2053" name="Picture 5" descr="C:\Users\user\Desktop\ГО и ЧС\0960722_1280x1280.jpg"/>
          <p:cNvPicPr>
            <a:picLocks noChangeAspect="1" noChangeArrowheads="1"/>
          </p:cNvPicPr>
          <p:nvPr/>
        </p:nvPicPr>
        <p:blipFill>
          <a:blip r:embed="rId4" cstate="print"/>
          <a:srcRect/>
          <a:stretch>
            <a:fillRect/>
          </a:stretch>
        </p:blipFill>
        <p:spPr bwMode="auto">
          <a:xfrm>
            <a:off x="921672" y="4941168"/>
            <a:ext cx="1981141" cy="15121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sz="3200" dirty="0" smtClean="0">
                <a:solidFill>
                  <a:schemeClr val="accent4">
                    <a:lumMod val="75000"/>
                  </a:schemeClr>
                </a:solidFill>
              </a:rPr>
              <a:t>СРЕДСТВА ЗАЩИТЫ</a:t>
            </a:r>
            <a:endParaRPr lang="ru-RU" sz="3200" dirty="0"/>
          </a:p>
        </p:txBody>
      </p:sp>
      <p:sp>
        <p:nvSpPr>
          <p:cNvPr id="3" name="Содержимое 2"/>
          <p:cNvSpPr>
            <a:spLocks noGrp="1"/>
          </p:cNvSpPr>
          <p:nvPr>
            <p:ph idx="1"/>
          </p:nvPr>
        </p:nvSpPr>
        <p:spPr>
          <a:xfrm>
            <a:off x="251520" y="1196752"/>
            <a:ext cx="8640960" cy="5472608"/>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algn="ctr">
              <a:spcBef>
                <a:spcPts val="400"/>
              </a:spcBef>
              <a:buNone/>
            </a:pPr>
            <a:r>
              <a:rPr lang="ru-RU" dirty="0" smtClean="0">
                <a:solidFill>
                  <a:schemeClr val="accent4">
                    <a:lumMod val="75000"/>
                  </a:schemeClr>
                </a:solidFill>
                <a:latin typeface="Times New Roman" pitchFamily="18" charset="0"/>
                <a:cs typeface="Times New Roman" pitchFamily="18" charset="0"/>
              </a:rPr>
              <a:t>ИНДИВИДУАЛЬНЫЕ СРЕДСТВА ЗАЩИТЫ</a:t>
            </a:r>
          </a:p>
          <a:p>
            <a:pPr algn="just">
              <a:spcBef>
                <a:spcPts val="400"/>
              </a:spcBef>
              <a:buNone/>
            </a:pPr>
            <a:endParaRPr lang="ru-RU" sz="1700" dirty="0" smtClean="0">
              <a:latin typeface="Times New Roman" pitchFamily="18" charset="0"/>
              <a:cs typeface="Times New Roman" pitchFamily="18" charset="0"/>
            </a:endParaRPr>
          </a:p>
          <a:p>
            <a:pPr marL="0" indent="0" algn="just">
              <a:spcBef>
                <a:spcPts val="400"/>
              </a:spcBef>
              <a:buNone/>
            </a:pPr>
            <a:r>
              <a:rPr lang="ru-RU" b="1" dirty="0" smtClean="0">
                <a:solidFill>
                  <a:schemeClr val="accent4">
                    <a:lumMod val="75000"/>
                  </a:schemeClr>
                </a:solidFill>
                <a:latin typeface="Times New Roman" pitchFamily="18" charset="0"/>
                <a:cs typeface="Times New Roman" pitchFamily="18" charset="0"/>
              </a:rPr>
              <a:t>Противогаз –</a:t>
            </a:r>
            <a:r>
              <a:rPr lang="ru-RU" dirty="0" smtClean="0">
                <a:latin typeface="Times New Roman" pitchFamily="18" charset="0"/>
                <a:cs typeface="Times New Roman" pitchFamily="18" charset="0"/>
              </a:rPr>
              <a:t> это средство для личной защиты органов дыхания, глаз и кожи лица, от различных отравляющих веществ, испаренных в воздухе в результате техногенных аварий и катастроф, военных и других чрезвычайных ситуаций. И хотя многие не надевают противогаз нигде, кроме как на занятиях, он вполне способен спасти человеку жизнь в критической ситуации. Эти средства индивидуальной защиты являются частью снаряжения у представителей ряда гражданских специальностей и военных, чья деятельность подразумевает контакт с токсичными опасными веществами.</a:t>
            </a:r>
          </a:p>
          <a:p>
            <a:pPr algn="just">
              <a:spcBef>
                <a:spcPts val="400"/>
              </a:spcBef>
              <a:buNone/>
            </a:pPr>
            <a:endParaRPr lang="ru-RU" sz="1700" dirty="0" smtClean="0">
              <a:latin typeface="Times New Roman" pitchFamily="18" charset="0"/>
              <a:cs typeface="Times New Roman" pitchFamily="18" charset="0"/>
            </a:endParaRPr>
          </a:p>
          <a:p>
            <a:pPr algn="ctr">
              <a:spcBef>
                <a:spcPts val="400"/>
              </a:spcBef>
              <a:buNone/>
            </a:pPr>
            <a:r>
              <a:rPr lang="ru-RU" cap="all" dirty="0" smtClean="0">
                <a:solidFill>
                  <a:schemeClr val="accent4">
                    <a:lumMod val="75000"/>
                  </a:schemeClr>
                </a:solidFill>
                <a:latin typeface="Times New Roman" pitchFamily="18" charset="0"/>
                <a:cs typeface="Times New Roman" pitchFamily="18" charset="0"/>
              </a:rPr>
              <a:t>По сфере применения и назначения противогазы разделяют на несколько типов</a:t>
            </a:r>
            <a:r>
              <a:rPr lang="ru-RU" cap="all" dirty="0" smtClean="0">
                <a:solidFill>
                  <a:schemeClr val="accent4">
                    <a:lumMod val="75000"/>
                  </a:schemeClr>
                </a:solidFill>
                <a:latin typeface="Times New Roman" pitchFamily="18" charset="0"/>
                <a:cs typeface="Times New Roman" pitchFamily="18" charset="0"/>
              </a:rPr>
              <a:t>:</a:t>
            </a:r>
          </a:p>
          <a:p>
            <a:pPr algn="ctr">
              <a:spcBef>
                <a:spcPts val="400"/>
              </a:spcBef>
              <a:buNone/>
            </a:pPr>
            <a:endParaRPr lang="ru-RU" cap="all" dirty="0" smtClean="0">
              <a:solidFill>
                <a:schemeClr val="accent4">
                  <a:lumMod val="75000"/>
                </a:schemeClr>
              </a:solidFill>
              <a:latin typeface="Times New Roman" pitchFamily="18" charset="0"/>
              <a:cs typeface="Times New Roman" pitchFamily="18" charset="0"/>
            </a:endParaRPr>
          </a:p>
          <a:p>
            <a:pPr marL="161925" indent="-161925" algn="just">
              <a:spcBef>
                <a:spcPts val="400"/>
              </a:spcBef>
              <a:buFont typeface="Wingdings" pitchFamily="2" charset="2"/>
              <a:buChar char="ü"/>
            </a:pPr>
            <a:r>
              <a:rPr lang="ru-RU" dirty="0" smtClean="0">
                <a:solidFill>
                  <a:schemeClr val="accent4">
                    <a:lumMod val="75000"/>
                  </a:schemeClr>
                </a:solidFill>
                <a:latin typeface="Times New Roman" pitchFamily="18" charset="0"/>
                <a:cs typeface="Times New Roman" pitchFamily="18" charset="0"/>
              </a:rPr>
              <a:t>Промышленные.</a:t>
            </a:r>
            <a:r>
              <a:rPr lang="ru-RU" dirty="0" smtClean="0">
                <a:latin typeface="Times New Roman" pitchFamily="18" charset="0"/>
                <a:cs typeface="Times New Roman" pitchFamily="18" charset="0"/>
              </a:rPr>
              <a:t> Изготавливаются по специальной технологии и считаются самыми сложными. Они создаются для конкретных производств (металлообрабатывающих, химических и др.), поэтому учитывают специфику промышленной сферы и защищают от определенных ядовитых примесей/паров газов в воздухе.</a:t>
            </a:r>
          </a:p>
          <a:p>
            <a:pPr marL="161925" indent="-161925" algn="just">
              <a:spcBef>
                <a:spcPts val="400"/>
              </a:spcBef>
              <a:buFont typeface="Wingdings" pitchFamily="2" charset="2"/>
              <a:buChar char="ü"/>
            </a:pPr>
            <a:r>
              <a:rPr lang="ru-RU" dirty="0" smtClean="0">
                <a:solidFill>
                  <a:schemeClr val="accent4">
                    <a:lumMod val="75000"/>
                  </a:schemeClr>
                </a:solidFill>
                <a:latin typeface="Times New Roman" pitchFamily="18" charset="0"/>
                <a:cs typeface="Times New Roman" pitchFamily="18" charset="0"/>
              </a:rPr>
              <a:t>Гражданские.</a:t>
            </a:r>
            <a:r>
              <a:rPr lang="ru-RU" dirty="0" smtClean="0">
                <a:latin typeface="Times New Roman" pitchFamily="18" charset="0"/>
                <a:cs typeface="Times New Roman" pitchFamily="18" charset="0"/>
              </a:rPr>
              <a:t> Такие противогазы предназначены для ношения гражданским населением с целью защиты во время боевых действий и промышленных катастроф. Они предохраняют проникновение в дыхательные пути радиоактивной пыли и различных опасных соединений (в зависимости от модели).</a:t>
            </a:r>
          </a:p>
          <a:p>
            <a:pPr marL="161925" indent="-161925" algn="just">
              <a:spcBef>
                <a:spcPts val="400"/>
              </a:spcBef>
              <a:buFont typeface="Wingdings" pitchFamily="2" charset="2"/>
              <a:buChar char="ü"/>
            </a:pPr>
            <a:r>
              <a:rPr lang="ru-RU" dirty="0" smtClean="0">
                <a:solidFill>
                  <a:schemeClr val="accent4">
                    <a:lumMod val="75000"/>
                  </a:schemeClr>
                </a:solidFill>
                <a:latin typeface="Times New Roman" pitchFamily="18" charset="0"/>
                <a:cs typeface="Times New Roman" pitchFamily="18" charset="0"/>
              </a:rPr>
              <a:t>Военные.</a:t>
            </a:r>
            <a:r>
              <a:rPr lang="ru-RU" dirty="0" smtClean="0">
                <a:latin typeface="Times New Roman" pitchFamily="18" charset="0"/>
                <a:cs typeface="Times New Roman" pitchFamily="18" charset="0"/>
              </a:rPr>
              <a:t> Это более сложные и, как правило, более качественные противогазы.</a:t>
            </a:r>
          </a:p>
          <a:p>
            <a:pPr>
              <a:buNone/>
            </a:pPr>
            <a:r>
              <a:rPr lang="ru-RU" dirty="0" smtClean="0"/>
              <a:t/>
            </a:r>
            <a:br>
              <a:rPr lang="ru-RU" dirty="0" smtClean="0"/>
            </a:br>
            <a:endParaRPr lang="ru-RU" dirty="0"/>
          </a:p>
        </p:txBody>
      </p:sp>
      <p:pic>
        <p:nvPicPr>
          <p:cNvPr id="3074" name="Picture 2" descr="C:\Users\user\Desktop\ГО и ЧС\vidi_protivog.jpg"/>
          <p:cNvPicPr>
            <a:picLocks noChangeAspect="1" noChangeArrowheads="1"/>
          </p:cNvPicPr>
          <p:nvPr/>
        </p:nvPicPr>
        <p:blipFill>
          <a:blip r:embed="rId2" cstate="print"/>
          <a:srcRect/>
          <a:stretch>
            <a:fillRect/>
          </a:stretch>
        </p:blipFill>
        <p:spPr bwMode="auto">
          <a:xfrm>
            <a:off x="2411760" y="5229200"/>
            <a:ext cx="4200464" cy="13681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normAutofit/>
          </a:bodyPr>
          <a:lstStyle/>
          <a:p>
            <a:r>
              <a:rPr lang="ru-RU" sz="3200" dirty="0" smtClean="0">
                <a:solidFill>
                  <a:schemeClr val="accent4">
                    <a:lumMod val="75000"/>
                  </a:schemeClr>
                </a:solidFill>
              </a:rPr>
              <a:t>СРЕДСТВА ЗАЩИТЫ</a:t>
            </a:r>
            <a:endParaRPr lang="ru-RU" sz="3200" dirty="0"/>
          </a:p>
        </p:txBody>
      </p:sp>
      <p:sp>
        <p:nvSpPr>
          <p:cNvPr id="3" name="Содержимое 2"/>
          <p:cNvSpPr>
            <a:spLocks noGrp="1"/>
          </p:cNvSpPr>
          <p:nvPr>
            <p:ph idx="1"/>
          </p:nvPr>
        </p:nvSpPr>
        <p:spPr>
          <a:xfrm>
            <a:off x="304800" y="1196752"/>
            <a:ext cx="6931496" cy="5328592"/>
          </a:xfrm>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lgn="ctr">
              <a:spcBef>
                <a:spcPts val="400"/>
              </a:spcBef>
              <a:buNone/>
            </a:pPr>
            <a:r>
              <a:rPr lang="ru-RU" sz="2600" dirty="0" smtClean="0">
                <a:solidFill>
                  <a:schemeClr val="accent4">
                    <a:lumMod val="75000"/>
                  </a:schemeClr>
                </a:solidFill>
                <a:latin typeface="Times New Roman" pitchFamily="18" charset="0"/>
                <a:cs typeface="Times New Roman" pitchFamily="18" charset="0"/>
              </a:rPr>
              <a:t>КОСТЮМ ЗАЩИТНЫЙ</a:t>
            </a:r>
          </a:p>
          <a:p>
            <a:pPr marL="1588" indent="-1588" algn="just">
              <a:spcBef>
                <a:spcPts val="400"/>
              </a:spcBef>
              <a:buNone/>
            </a:pPr>
            <a:r>
              <a:rPr lang="ru-RU" sz="2100" dirty="0" smtClean="0">
                <a:latin typeface="Times New Roman" pitchFamily="18" charset="0"/>
                <a:cs typeface="Times New Roman" pitchFamily="18" charset="0"/>
              </a:rPr>
              <a:t>Костюм защитный предназначен для защиты тела от воздействия химических веществ, радиоактивной пыли и аэрозолей при выполнении аварийно-спасательных работ и проведении операций на загрязненной или потенциально загрязненной территории. Применяются совместно со средствами защиты органов дыхания.</a:t>
            </a:r>
          </a:p>
          <a:p>
            <a:pPr marL="1588" indent="-1588" algn="just">
              <a:spcBef>
                <a:spcPts val="400"/>
              </a:spcBef>
              <a:buNone/>
            </a:pPr>
            <a:endParaRPr lang="ru-RU" sz="1500" dirty="0" smtClean="0">
              <a:latin typeface="Times New Roman" pitchFamily="18" charset="0"/>
              <a:cs typeface="Times New Roman" pitchFamily="18" charset="0"/>
            </a:endParaRPr>
          </a:p>
          <a:p>
            <a:pPr algn="ctr">
              <a:spcBef>
                <a:spcPts val="400"/>
              </a:spcBef>
              <a:buNone/>
            </a:pPr>
            <a:r>
              <a:rPr lang="ru-RU" sz="2600" dirty="0" smtClean="0">
                <a:solidFill>
                  <a:schemeClr val="accent4">
                    <a:lumMod val="75000"/>
                  </a:schemeClr>
                </a:solidFill>
                <a:latin typeface="Times New Roman" pitchFamily="18" charset="0"/>
                <a:cs typeface="Times New Roman" pitchFamily="18" charset="0"/>
              </a:rPr>
              <a:t>СУЩЕСТВУЕТ ТРИ ОСНОВНЫХ ГРУППЫ ЗАЩИТНЫХ КОСТЮМОВ:</a:t>
            </a:r>
          </a:p>
          <a:p>
            <a:pPr algn="ctr">
              <a:spcBef>
                <a:spcPts val="400"/>
              </a:spcBef>
              <a:buNone/>
            </a:pPr>
            <a:endParaRPr lang="ru-RU" sz="1500" dirty="0" smtClean="0">
              <a:solidFill>
                <a:schemeClr val="accent4">
                  <a:lumMod val="75000"/>
                </a:schemeClr>
              </a:solidFill>
              <a:latin typeface="Times New Roman" pitchFamily="18" charset="0"/>
              <a:cs typeface="Times New Roman" pitchFamily="18" charset="0"/>
            </a:endParaRPr>
          </a:p>
          <a:p>
            <a:pPr marL="163513" indent="-163513" algn="just">
              <a:spcBef>
                <a:spcPts val="400"/>
              </a:spcBef>
              <a:buFont typeface="Wingdings" pitchFamily="2" charset="2"/>
              <a:buChar char="ü"/>
            </a:pPr>
            <a:r>
              <a:rPr lang="ru-RU" sz="2200" dirty="0" smtClean="0">
                <a:solidFill>
                  <a:schemeClr val="accent4">
                    <a:lumMod val="75000"/>
                  </a:schemeClr>
                </a:solidFill>
                <a:latin typeface="Times New Roman" pitchFamily="18" charset="0"/>
                <a:cs typeface="Times New Roman" pitchFamily="18" charset="0"/>
              </a:rPr>
              <a:t>Изолирующие костюмы химической защиты. </a:t>
            </a:r>
            <a:r>
              <a:rPr lang="ru-RU" sz="2200" dirty="0" smtClean="0">
                <a:latin typeface="Times New Roman" pitchFamily="18" charset="0"/>
                <a:cs typeface="Times New Roman" pitchFamily="18" charset="0"/>
              </a:rPr>
              <a:t>Включают скафандровые, капсульные и открытые костюмы. Предназначены для работ, связанных с выходами в атмосферу токсичных сжиженных или сжатых газов, в воду или на поверхность земли нефтепродуктов, ядовитых и агрессивных жидкостей. В таких костюмах конструкция полностью исключает контакт человека с опасной средой.</a:t>
            </a:r>
          </a:p>
          <a:p>
            <a:pPr marL="163513" indent="-163513" algn="just">
              <a:spcBef>
                <a:spcPts val="400"/>
              </a:spcBef>
              <a:buFont typeface="Wingdings" pitchFamily="2" charset="2"/>
              <a:buChar char="ü"/>
            </a:pPr>
            <a:r>
              <a:rPr lang="ru-RU" sz="2200" dirty="0" err="1" smtClean="0">
                <a:solidFill>
                  <a:schemeClr val="accent4">
                    <a:lumMod val="75000"/>
                  </a:schemeClr>
                </a:solidFill>
                <a:latin typeface="Times New Roman" pitchFamily="18" charset="0"/>
                <a:cs typeface="Times New Roman" pitchFamily="18" charset="0"/>
              </a:rPr>
              <a:t>Кислотозащитные</a:t>
            </a:r>
            <a:r>
              <a:rPr lang="ru-RU" sz="2200" dirty="0" smtClean="0">
                <a:solidFill>
                  <a:schemeClr val="accent4">
                    <a:lumMod val="75000"/>
                  </a:schemeClr>
                </a:solidFill>
                <a:latin typeface="Times New Roman" pitchFamily="18" charset="0"/>
                <a:cs typeface="Times New Roman" pitchFamily="18" charset="0"/>
              </a:rPr>
              <a:t> костюмы</a:t>
            </a:r>
            <a:r>
              <a:rPr lang="ru-RU" sz="2200" dirty="0" smtClean="0">
                <a:latin typeface="Times New Roman" pitchFamily="18" charset="0"/>
                <a:cs typeface="Times New Roman" pitchFamily="18" charset="0"/>
              </a:rPr>
              <a:t>. Применяются при работе с вредными и токсичными веществами. Закрывают всё тело и непроницаемы для жидких химических соединений, растворов кислот и щелочей. В структуре таких костюмов основополагающими являются высокая герметичность и толстый слой материалов. </a:t>
            </a:r>
          </a:p>
          <a:p>
            <a:pPr marL="163513" indent="-163513" algn="just">
              <a:spcBef>
                <a:spcPts val="400"/>
              </a:spcBef>
              <a:buFont typeface="Wingdings" pitchFamily="2" charset="2"/>
              <a:buChar char="ü"/>
            </a:pPr>
            <a:r>
              <a:rPr lang="ru-RU" sz="2200" dirty="0" smtClean="0">
                <a:solidFill>
                  <a:schemeClr val="accent4">
                    <a:lumMod val="75000"/>
                  </a:schemeClr>
                </a:solidFill>
                <a:latin typeface="Times New Roman" pitchFamily="18" charset="0"/>
                <a:cs typeface="Times New Roman" pitchFamily="18" charset="0"/>
              </a:rPr>
              <a:t>Фильтрующие костюмы</a:t>
            </a:r>
            <a:r>
              <a:rPr lang="ru-RU" sz="2200" dirty="0" smtClean="0">
                <a:latin typeface="Times New Roman" pitchFamily="18" charset="0"/>
                <a:cs typeface="Times New Roman" pitchFamily="18" charset="0"/>
              </a:rPr>
              <a:t>. Используются при работе с вредными веществами. Как правило, комплектуются фильтрующими противогазами с обзорными масками. Тип противогазов подбирается с учётом токсичной химической среды (чаще всего универсальные). </a:t>
            </a:r>
          </a:p>
          <a:p>
            <a:pPr>
              <a:buNone/>
            </a:pPr>
            <a:endParaRPr lang="ru-RU" dirty="0">
              <a:latin typeface="Times New Roman" pitchFamily="18" charset="0"/>
              <a:cs typeface="Times New Roman" pitchFamily="18" charset="0"/>
            </a:endParaRPr>
          </a:p>
        </p:txBody>
      </p:sp>
      <p:pic>
        <p:nvPicPr>
          <p:cNvPr id="1026" name="Picture 2" descr="C:\Users\user\Desktop\ГО и ЧС\Слайды\ec3859f894f214e07333fd79058df1dfa7634637.jpg"/>
          <p:cNvPicPr>
            <a:picLocks noChangeAspect="1" noChangeArrowheads="1"/>
          </p:cNvPicPr>
          <p:nvPr/>
        </p:nvPicPr>
        <p:blipFill>
          <a:blip r:embed="rId2" cstate="print"/>
          <a:srcRect/>
          <a:stretch>
            <a:fillRect/>
          </a:stretch>
        </p:blipFill>
        <p:spPr bwMode="auto">
          <a:xfrm>
            <a:off x="7308304" y="1196751"/>
            <a:ext cx="842381" cy="2125945"/>
          </a:xfrm>
          <a:prstGeom prst="rect">
            <a:avLst/>
          </a:prstGeom>
          <a:noFill/>
        </p:spPr>
      </p:pic>
      <p:pic>
        <p:nvPicPr>
          <p:cNvPr id="1031" name="Picture 7" descr="C:\Users\user\Desktop\ГО и ЧС\Слайды\1.png"/>
          <p:cNvPicPr>
            <a:picLocks noChangeAspect="1" noChangeArrowheads="1"/>
          </p:cNvPicPr>
          <p:nvPr/>
        </p:nvPicPr>
        <p:blipFill>
          <a:blip r:embed="rId3" cstate="print"/>
          <a:srcRect/>
          <a:stretch>
            <a:fillRect/>
          </a:stretch>
        </p:blipFill>
        <p:spPr bwMode="auto">
          <a:xfrm>
            <a:off x="7308304" y="4221088"/>
            <a:ext cx="856581" cy="2312194"/>
          </a:xfrm>
          <a:prstGeom prst="rect">
            <a:avLst/>
          </a:prstGeom>
          <a:noFill/>
        </p:spPr>
      </p:pic>
      <p:pic>
        <p:nvPicPr>
          <p:cNvPr id="1032" name="Picture 8" descr="C:\Users\user\Desktop\ГО и ЧС\Слайды\pic_5442b7ddfb2d660_1024x3000.webp.jpg"/>
          <p:cNvPicPr>
            <a:picLocks noChangeAspect="1" noChangeArrowheads="1"/>
          </p:cNvPicPr>
          <p:nvPr/>
        </p:nvPicPr>
        <p:blipFill>
          <a:blip r:embed="rId4" cstate="print"/>
          <a:srcRect/>
          <a:stretch>
            <a:fillRect/>
          </a:stretch>
        </p:blipFill>
        <p:spPr bwMode="auto">
          <a:xfrm>
            <a:off x="8100392" y="2780928"/>
            <a:ext cx="934620" cy="2046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686800" cy="838200"/>
          </a:xfrm>
        </p:spPr>
        <p:txBody>
          <a:bodyPr>
            <a:normAutofit/>
          </a:bodyPr>
          <a:lstStyle/>
          <a:p>
            <a:r>
              <a:rPr lang="ru-RU" sz="3200" dirty="0" smtClean="0">
                <a:solidFill>
                  <a:schemeClr val="accent4">
                    <a:lumMod val="75000"/>
                  </a:schemeClr>
                </a:solidFill>
              </a:rPr>
              <a:t>СРЕДСТВА КОЛЛЕКТИВНОЙ ЗАЩИТЫ</a:t>
            </a:r>
            <a:endParaRPr lang="ru-RU" sz="3200" dirty="0">
              <a:solidFill>
                <a:schemeClr val="accent4">
                  <a:lumMod val="75000"/>
                </a:schemeClr>
              </a:solidFill>
            </a:endParaRPr>
          </a:p>
        </p:txBody>
      </p:sp>
      <p:sp>
        <p:nvSpPr>
          <p:cNvPr id="3" name="Содержимое 2"/>
          <p:cNvSpPr>
            <a:spLocks noGrp="1"/>
          </p:cNvSpPr>
          <p:nvPr>
            <p:ph idx="1"/>
          </p:nvPr>
        </p:nvSpPr>
        <p:spPr>
          <a:xfrm>
            <a:off x="304800" y="1268760"/>
            <a:ext cx="6355432" cy="5256584"/>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marL="1588" indent="-1588" algn="just">
              <a:spcBef>
                <a:spcPts val="400"/>
              </a:spcBef>
              <a:buNone/>
            </a:pPr>
            <a:r>
              <a:rPr lang="ru-RU" sz="3600" b="1" cap="all" dirty="0" smtClean="0">
                <a:solidFill>
                  <a:schemeClr val="accent4">
                    <a:lumMod val="75000"/>
                  </a:schemeClr>
                </a:solidFill>
                <a:latin typeface="Times New Roman" pitchFamily="18" charset="0"/>
                <a:cs typeface="Times New Roman" pitchFamily="18" charset="0"/>
              </a:rPr>
              <a:t>Средства коллективной защиты (СКЗ)</a:t>
            </a:r>
            <a:r>
              <a:rPr lang="ru-RU" sz="3600" b="1" dirty="0" smtClean="0">
                <a:solidFill>
                  <a:schemeClr val="accent4">
                    <a:lumMod val="75000"/>
                  </a:schemeClr>
                </a:solidFill>
                <a:latin typeface="Times New Roman" pitchFamily="18" charset="0"/>
                <a:cs typeface="Times New Roman" pitchFamily="18" charset="0"/>
              </a:rPr>
              <a:t>  – </a:t>
            </a:r>
            <a:r>
              <a:rPr lang="ru-RU" sz="3600" dirty="0" smtClean="0">
                <a:latin typeface="Times New Roman" pitchFamily="18" charset="0"/>
                <a:cs typeface="Times New Roman" pitchFamily="18" charset="0"/>
              </a:rPr>
              <a:t>это технические устройства, которые одновременно оберегают двух и более работников от вредных и опасных факторов, таких как шум, вибрация, химические вещества или излучения.</a:t>
            </a:r>
          </a:p>
          <a:p>
            <a:pPr marL="1588" indent="-1588" algn="just">
              <a:spcBef>
                <a:spcPts val="400"/>
              </a:spcBef>
              <a:buNone/>
            </a:pPr>
            <a:endParaRPr lang="ru-RU" sz="3600" dirty="0" smtClean="0">
              <a:latin typeface="Times New Roman" pitchFamily="18" charset="0"/>
              <a:cs typeface="Times New Roman" pitchFamily="18" charset="0"/>
            </a:endParaRPr>
          </a:p>
          <a:p>
            <a:pPr marL="1588" indent="-1588" algn="just">
              <a:spcBef>
                <a:spcPts val="400"/>
              </a:spcBef>
              <a:buNone/>
            </a:pPr>
            <a:r>
              <a:rPr lang="ru-RU" sz="3600" dirty="0" smtClean="0">
                <a:solidFill>
                  <a:schemeClr val="accent4">
                    <a:lumMod val="75000"/>
                  </a:schemeClr>
                </a:solidFill>
                <a:latin typeface="Times New Roman" pitchFamily="18" charset="0"/>
                <a:cs typeface="Times New Roman" pitchFamily="18" charset="0"/>
              </a:rPr>
              <a:t>ЗАЩИТНОЕ СООРУЖЕНИЕ – </a:t>
            </a:r>
            <a:r>
              <a:rPr lang="ru-RU" sz="3600" dirty="0" smtClean="0">
                <a:latin typeface="Times New Roman" pitchFamily="18" charset="0"/>
                <a:cs typeface="Times New Roman" pitchFamily="18" charset="0"/>
              </a:rPr>
              <a:t>это сооружение, предназначенное для укрытия людей, техники и имущества от опасностей, возникающих при ведении военных действий или вследствие этих действий, а также от чрезвычайных ситуаций природного и техногенного характера. </a:t>
            </a:r>
          </a:p>
          <a:p>
            <a:pPr marL="1588" indent="-1588" algn="just">
              <a:spcBef>
                <a:spcPts val="400"/>
              </a:spcBef>
              <a:buNone/>
            </a:pPr>
            <a:r>
              <a:rPr lang="ru-RU" sz="3600" dirty="0" smtClean="0">
                <a:latin typeface="Times New Roman" pitchFamily="18" charset="0"/>
                <a:cs typeface="Times New Roman" pitchFamily="18" charset="0"/>
              </a:rPr>
              <a:t>К защитным сооружениям относят: </a:t>
            </a:r>
          </a:p>
          <a:p>
            <a:pPr marL="1588" indent="-1588" algn="just">
              <a:spcBef>
                <a:spcPts val="400"/>
              </a:spcBef>
              <a:buFont typeface="Wingdings" pitchFamily="2" charset="2"/>
              <a:buChar char="ü"/>
              <a:tabLst>
                <a:tab pos="268288" algn="l"/>
              </a:tabLst>
            </a:pPr>
            <a:r>
              <a:rPr lang="ru-RU" sz="3600" dirty="0" smtClean="0">
                <a:latin typeface="Times New Roman" pitchFamily="18" charset="0"/>
                <a:cs typeface="Times New Roman" pitchFamily="18" charset="0"/>
              </a:rPr>
              <a:t> убежище; </a:t>
            </a:r>
          </a:p>
          <a:p>
            <a:pPr marL="1588" indent="-1588" algn="just">
              <a:spcBef>
                <a:spcPts val="400"/>
              </a:spcBef>
              <a:buFont typeface="Wingdings" pitchFamily="2" charset="2"/>
              <a:buChar char="ü"/>
              <a:tabLst>
                <a:tab pos="268288" algn="l"/>
              </a:tabLst>
            </a:pPr>
            <a:r>
              <a:rPr lang="ru-RU" sz="3600" dirty="0" smtClean="0">
                <a:latin typeface="Times New Roman" pitchFamily="18" charset="0"/>
                <a:cs typeface="Times New Roman" pitchFamily="18" charset="0"/>
              </a:rPr>
              <a:t> противорадиационные укрытия (ПРУ);</a:t>
            </a:r>
          </a:p>
          <a:p>
            <a:pPr marL="1588" indent="-1588" algn="just">
              <a:spcBef>
                <a:spcPts val="400"/>
              </a:spcBef>
              <a:buFont typeface="Wingdings" pitchFamily="2" charset="2"/>
              <a:buChar char="ü"/>
              <a:tabLst>
                <a:tab pos="268288" algn="l"/>
              </a:tabLst>
            </a:pPr>
            <a:r>
              <a:rPr lang="ru-RU" sz="3600" dirty="0" smtClean="0">
                <a:latin typeface="Times New Roman" pitchFamily="18" charset="0"/>
                <a:cs typeface="Times New Roman" pitchFamily="18" charset="0"/>
              </a:rPr>
              <a:t> простейшие укрытия. </a:t>
            </a:r>
          </a:p>
          <a:p>
            <a:pPr marL="1588" indent="-1588" algn="just">
              <a:spcBef>
                <a:spcPts val="400"/>
              </a:spcBef>
              <a:buNone/>
              <a:tabLst>
                <a:tab pos="268288" algn="l"/>
              </a:tabLst>
            </a:pPr>
            <a:endParaRPr lang="ru-RU" sz="3600" dirty="0" smtClean="0">
              <a:latin typeface="Times New Roman" pitchFamily="18" charset="0"/>
              <a:cs typeface="Times New Roman" pitchFamily="18" charset="0"/>
            </a:endParaRPr>
          </a:p>
          <a:p>
            <a:pPr marL="1588" indent="-1588" algn="just">
              <a:spcBef>
                <a:spcPts val="400"/>
              </a:spcBef>
              <a:buNone/>
            </a:pPr>
            <a:r>
              <a:rPr lang="ru-RU" sz="3600" dirty="0" smtClean="0">
                <a:solidFill>
                  <a:schemeClr val="accent4">
                    <a:lumMod val="75000"/>
                  </a:schemeClr>
                </a:solidFill>
                <a:latin typeface="Times New Roman" pitchFamily="18" charset="0"/>
                <a:cs typeface="Times New Roman" pitchFamily="18" charset="0"/>
              </a:rPr>
              <a:t>Убежище – </a:t>
            </a:r>
            <a:r>
              <a:rPr lang="ru-RU" sz="3600" dirty="0" smtClean="0">
                <a:latin typeface="Times New Roman" pitchFamily="18" charset="0"/>
                <a:cs typeface="Times New Roman" pitchFamily="18" charset="0"/>
              </a:rPr>
              <a:t>это защитное сооружение гражданской обороны, предназначенное для защиты укрываемых в течение нормативного времени от расчетного воздействия поражающих факторов ядерного и химического оружия и обычных средств поражения, бактериальных (биологических) средств и поражающих концентраций аварийно химически опасных веществ, возникающих при аварии на потенциально опасных объектах, а также от высоких температур и продуктов горения при пожарах.</a:t>
            </a:r>
          </a:p>
          <a:p>
            <a:pPr marL="1588" indent="-1588" algn="just">
              <a:spcBef>
                <a:spcPts val="400"/>
              </a:spcBef>
              <a:buNone/>
            </a:pPr>
            <a:endParaRPr lang="ru-RU" sz="3600" dirty="0" smtClean="0">
              <a:latin typeface="Times New Roman" pitchFamily="18" charset="0"/>
              <a:cs typeface="Times New Roman" pitchFamily="18" charset="0"/>
            </a:endParaRPr>
          </a:p>
          <a:p>
            <a:pPr marL="1588" indent="-1588" algn="just">
              <a:spcBef>
                <a:spcPts val="400"/>
              </a:spcBef>
              <a:buNone/>
            </a:pPr>
            <a:r>
              <a:rPr lang="ru-RU" sz="3600" dirty="0" smtClean="0">
                <a:solidFill>
                  <a:schemeClr val="accent4">
                    <a:lumMod val="75000"/>
                  </a:schemeClr>
                </a:solidFill>
                <a:latin typeface="Times New Roman" pitchFamily="18" charset="0"/>
                <a:cs typeface="Times New Roman" pitchFamily="18" charset="0"/>
              </a:rPr>
              <a:t>Противорадиационное укрытие (ПРУ) – </a:t>
            </a:r>
            <a:r>
              <a:rPr lang="ru-RU" sz="3600" dirty="0" smtClean="0">
                <a:latin typeface="Times New Roman" pitchFamily="18" charset="0"/>
                <a:cs typeface="Times New Roman" pitchFamily="18" charset="0"/>
              </a:rPr>
              <a:t>это защитное сооружение гражданской обороны, предназначенное для защиты укрываемых от воздействия ионизирующих излучений при радиоактивном заражении (загрязнении) местности и допускающее непрерывное пребывание в нем укрываемых в течение нормативного времени.</a:t>
            </a:r>
          </a:p>
          <a:p>
            <a:pPr marL="1588" indent="-1588" algn="just">
              <a:spcBef>
                <a:spcPts val="400"/>
              </a:spcBef>
              <a:buNone/>
            </a:pPr>
            <a:endParaRPr lang="ru-RU" sz="3600" dirty="0" smtClean="0">
              <a:latin typeface="Times New Roman" pitchFamily="18" charset="0"/>
              <a:cs typeface="Times New Roman" pitchFamily="18" charset="0"/>
            </a:endParaRPr>
          </a:p>
          <a:p>
            <a:pPr marL="1588" indent="-1588" algn="just">
              <a:spcBef>
                <a:spcPts val="400"/>
              </a:spcBef>
              <a:buNone/>
            </a:pPr>
            <a:r>
              <a:rPr lang="ru-RU" sz="3600" dirty="0" smtClean="0">
                <a:solidFill>
                  <a:schemeClr val="accent4">
                    <a:lumMod val="75000"/>
                  </a:schemeClr>
                </a:solidFill>
                <a:latin typeface="Times New Roman" pitchFamily="18" charset="0"/>
                <a:cs typeface="Times New Roman" pitchFamily="18" charset="0"/>
              </a:rPr>
              <a:t>Простейшие укрытия – </a:t>
            </a:r>
            <a:r>
              <a:rPr lang="ru-RU" sz="3600" dirty="0" smtClean="0">
                <a:latin typeface="Times New Roman" pitchFamily="18" charset="0"/>
                <a:cs typeface="Times New Roman" pitchFamily="18" charset="0"/>
              </a:rPr>
              <a:t>это защитное сооружение гражданской обороны, предназначенное для защиты укрываемых в течение нормативного времени от расчетного воздействия поражающих факторов ядерного и химического оружия и обычных средств поражения, бактериальных (биологических) средств и поражающих концентраций аварийно химически опасных веществ, возникающих при аварии на потенциально опасных объектах, а также от высоких температур и продуктов горения при пожарах.</a:t>
            </a:r>
            <a:endParaRPr lang="ru-RU" sz="3600" dirty="0">
              <a:latin typeface="Times New Roman" pitchFamily="18" charset="0"/>
              <a:cs typeface="Times New Roman" pitchFamily="18" charset="0"/>
            </a:endParaRPr>
          </a:p>
        </p:txBody>
      </p:sp>
      <p:pic>
        <p:nvPicPr>
          <p:cNvPr id="2050" name="Picture 2" descr="C:\Users\user\Desktop\ГО и ЧС\Слайды\ukr_1.jpg"/>
          <p:cNvPicPr>
            <a:picLocks noChangeAspect="1" noChangeArrowheads="1"/>
          </p:cNvPicPr>
          <p:nvPr/>
        </p:nvPicPr>
        <p:blipFill>
          <a:blip r:embed="rId2" cstate="print"/>
          <a:srcRect/>
          <a:stretch>
            <a:fillRect/>
          </a:stretch>
        </p:blipFill>
        <p:spPr bwMode="auto">
          <a:xfrm>
            <a:off x="6732240" y="5373216"/>
            <a:ext cx="2309937" cy="1116826"/>
          </a:xfrm>
          <a:prstGeom prst="rect">
            <a:avLst/>
          </a:prstGeom>
          <a:noFill/>
        </p:spPr>
      </p:pic>
      <p:pic>
        <p:nvPicPr>
          <p:cNvPr id="2051" name="Picture 3" descr="C:\Users\user\Desktop\ГО и ЧС\Слайды\1587375153-0-17476e-ab59f299-xxl_1200x700_28a.jpg"/>
          <p:cNvPicPr>
            <a:picLocks noChangeAspect="1" noChangeArrowheads="1"/>
          </p:cNvPicPr>
          <p:nvPr/>
        </p:nvPicPr>
        <p:blipFill>
          <a:blip r:embed="rId3" cstate="print"/>
          <a:srcRect/>
          <a:stretch>
            <a:fillRect/>
          </a:stretch>
        </p:blipFill>
        <p:spPr bwMode="auto">
          <a:xfrm>
            <a:off x="6732240" y="1268760"/>
            <a:ext cx="2267744" cy="1386330"/>
          </a:xfrm>
          <a:prstGeom prst="rect">
            <a:avLst/>
          </a:prstGeom>
          <a:noFill/>
        </p:spPr>
      </p:pic>
      <p:pic>
        <p:nvPicPr>
          <p:cNvPr id="2052" name="Picture 4" descr="C:\Users\user\Desktop\ГО и ЧС\Слайды\1451477429_swalker.org_img_5797 (1).jpg"/>
          <p:cNvPicPr>
            <a:picLocks noChangeAspect="1" noChangeArrowheads="1"/>
          </p:cNvPicPr>
          <p:nvPr/>
        </p:nvPicPr>
        <p:blipFill>
          <a:blip r:embed="rId4" cstate="print"/>
          <a:srcRect/>
          <a:stretch>
            <a:fillRect/>
          </a:stretch>
        </p:blipFill>
        <p:spPr bwMode="auto">
          <a:xfrm>
            <a:off x="6804248" y="3212976"/>
            <a:ext cx="2161084" cy="14401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86800" cy="838200"/>
          </a:xfrm>
        </p:spPr>
        <p:txBody>
          <a:bodyPr>
            <a:normAutofit/>
          </a:bodyPr>
          <a:lstStyle/>
          <a:p>
            <a:r>
              <a:rPr lang="ru-RU" sz="3200" dirty="0" smtClean="0">
                <a:solidFill>
                  <a:schemeClr val="accent4">
                    <a:lumMod val="75000"/>
                  </a:schemeClr>
                </a:solidFill>
              </a:rPr>
              <a:t>СИГНАЛЫ ГРАЖДАНСКОЙ ОБОРОНЫ</a:t>
            </a:r>
            <a:endParaRPr lang="ru-RU" sz="3200" dirty="0">
              <a:solidFill>
                <a:schemeClr val="accent4">
                  <a:lumMod val="75000"/>
                </a:schemeClr>
              </a:solidFill>
            </a:endParaRPr>
          </a:p>
        </p:txBody>
      </p:sp>
      <p:sp>
        <p:nvSpPr>
          <p:cNvPr id="3" name="Содержимое 2"/>
          <p:cNvSpPr>
            <a:spLocks noGrp="1"/>
          </p:cNvSpPr>
          <p:nvPr>
            <p:ph idx="1"/>
          </p:nvPr>
        </p:nvSpPr>
        <p:spPr>
          <a:xfrm>
            <a:off x="179512" y="1196752"/>
            <a:ext cx="6336704" cy="5544616"/>
          </a:xfrm>
        </p:spPr>
        <p:style>
          <a:lnRef idx="2">
            <a:schemeClr val="accent1"/>
          </a:lnRef>
          <a:fillRef idx="1">
            <a:schemeClr val="lt1"/>
          </a:fillRef>
          <a:effectRef idx="0">
            <a:schemeClr val="accent1"/>
          </a:effectRef>
          <a:fontRef idx="minor">
            <a:schemeClr val="dk1"/>
          </a:fontRef>
        </p:style>
        <p:txBody>
          <a:bodyPr>
            <a:noAutofit/>
          </a:bodyPr>
          <a:lstStyle/>
          <a:p>
            <a:pPr algn="ctr">
              <a:spcBef>
                <a:spcPts val="400"/>
              </a:spcBef>
              <a:buNone/>
            </a:pPr>
            <a:r>
              <a:rPr lang="ru-RU" sz="1000" dirty="0" smtClean="0">
                <a:solidFill>
                  <a:schemeClr val="accent4">
                    <a:lumMod val="75000"/>
                  </a:schemeClr>
                </a:solidFill>
                <a:latin typeface="Times New Roman" pitchFamily="18" charset="0"/>
                <a:cs typeface="Times New Roman" pitchFamily="18" charset="0"/>
              </a:rPr>
              <a:t>ДЕЙСТВИЯ ПРИ СИГНАЛЕ «ВНИМАНИЕ ВСЕМ!»</a:t>
            </a:r>
          </a:p>
          <a:p>
            <a:pPr algn="ctr">
              <a:spcBef>
                <a:spcPts val="400"/>
              </a:spcBef>
              <a:buNone/>
            </a:pPr>
            <a:endParaRPr lang="ru-RU" sz="1000" dirty="0" smtClean="0">
              <a:solidFill>
                <a:schemeClr val="accent4">
                  <a:lumMod val="75000"/>
                </a:schemeClr>
              </a:solidFill>
              <a:latin typeface="Times New Roman" pitchFamily="18" charset="0"/>
              <a:cs typeface="Times New Roman" pitchFamily="18" charset="0"/>
            </a:endParaRPr>
          </a:p>
          <a:p>
            <a:pPr marL="1588" indent="-1588" algn="just">
              <a:spcBef>
                <a:spcPts val="400"/>
              </a:spcBef>
              <a:buNone/>
            </a:pPr>
            <a:r>
              <a:rPr lang="ru-RU" sz="1000" dirty="0" smtClean="0">
                <a:latin typeface="Times New Roman" pitchFamily="18" charset="0"/>
                <a:cs typeface="Times New Roman" pitchFamily="18" charset="0"/>
              </a:rPr>
              <a:t>Сигнал </a:t>
            </a:r>
            <a:r>
              <a:rPr lang="ru-RU" sz="1000" dirty="0" smtClean="0">
                <a:solidFill>
                  <a:schemeClr val="accent4">
                    <a:lumMod val="75000"/>
                  </a:schemeClr>
                </a:solidFill>
                <a:latin typeface="Times New Roman" pitchFamily="18" charset="0"/>
                <a:cs typeface="Times New Roman" pitchFamily="18" charset="0"/>
              </a:rPr>
              <a:t>«ВНИМАНИЕ ВСЕМ» </a:t>
            </a:r>
            <a:r>
              <a:rPr lang="ru-RU" sz="1000" dirty="0" smtClean="0">
                <a:latin typeface="Times New Roman" pitchFamily="18" charset="0"/>
                <a:cs typeface="Times New Roman" pitchFamily="18" charset="0"/>
              </a:rPr>
              <a:t>является предупредительным. Данный сигнал подается для предупреждения населения о возможной опасности (военный конфликт, угроза нападения с воздуха, угроза химической или радиоактивной опасности, чрезвычайная ситуация природного или техногенного характера). Сигнал воспроизводится при помощи стационарных установок оповещения, посредством систем радио или телекоммуникаций, мобильной связи или при помощи специальных мобильных комплексов информирования и оповещения населения., оборудованных средствами оповещения. Текст сообщения звучит следующим образом: «ВНИМАНИЕ! ВНИМАНИЕ!» Далее сообщается инструкция о необходимых действиях.</a:t>
            </a:r>
          </a:p>
          <a:p>
            <a:pPr algn="just">
              <a:spcBef>
                <a:spcPts val="400"/>
              </a:spcBef>
              <a:buNone/>
            </a:pPr>
            <a:endParaRPr lang="ru-RU" sz="1000" dirty="0" smtClean="0">
              <a:latin typeface="Times New Roman" pitchFamily="18" charset="0"/>
              <a:cs typeface="Times New Roman" pitchFamily="18" charset="0"/>
            </a:endParaRPr>
          </a:p>
          <a:p>
            <a:pPr algn="ctr">
              <a:spcBef>
                <a:spcPts val="400"/>
              </a:spcBef>
              <a:buNone/>
            </a:pPr>
            <a:r>
              <a:rPr lang="ru-RU" sz="1000" dirty="0" smtClean="0">
                <a:solidFill>
                  <a:schemeClr val="accent4">
                    <a:lumMod val="75000"/>
                  </a:schemeClr>
                </a:solidFill>
                <a:latin typeface="Times New Roman" pitchFamily="18" charset="0"/>
                <a:cs typeface="Times New Roman" pitchFamily="18" charset="0"/>
              </a:rPr>
              <a:t>ДЕЙСТВИЯ НАСЕЛЕНИЯ ПРИ ПОЛУЧЕНИИ СИГНАЛА «ВНИМАНИЕ ВСЕМ!»</a:t>
            </a:r>
          </a:p>
          <a:p>
            <a:pPr algn="just">
              <a:spcBef>
                <a:spcPts val="400"/>
              </a:spcBef>
              <a:buNone/>
            </a:pPr>
            <a:endParaRPr lang="ru-RU" sz="1000" dirty="0" smtClean="0">
              <a:solidFill>
                <a:schemeClr val="accent4">
                  <a:lumMod val="75000"/>
                </a:schemeClr>
              </a:solidFill>
              <a:latin typeface="Times New Roman" pitchFamily="18" charset="0"/>
              <a:cs typeface="Times New Roman" pitchFamily="18" charset="0"/>
            </a:endParaRPr>
          </a:p>
          <a:p>
            <a:pPr marL="163513" indent="-163513" algn="just">
              <a:spcBef>
                <a:spcPts val="400"/>
              </a:spcBef>
              <a:buFont typeface="Wingdings" pitchFamily="2" charset="2"/>
              <a:buChar char="ü"/>
            </a:pPr>
            <a:r>
              <a:rPr lang="ru-RU" sz="1000" dirty="0" smtClean="0">
                <a:latin typeface="Times New Roman" pitchFamily="18" charset="0"/>
                <a:cs typeface="Times New Roman" pitchFamily="18" charset="0"/>
              </a:rPr>
              <a:t>При получении данного сигнала, немедленно включите имеющиеся у вас устройства информирования (мобильный телефон, телевизор, радио). Прослушайте информацию в полном объеме. При отсутствии данных устройств, постарайтесь найти ближайшую стационарную установку оповещения населения. Если вы услышали информацию не в полном объеме или не поняли порядок необходимых действий, прослушайте информацию еще раз. Информация повторяется несколько раз.</a:t>
            </a:r>
          </a:p>
          <a:p>
            <a:pPr marL="163513" indent="-163513" algn="just">
              <a:spcBef>
                <a:spcPts val="400"/>
              </a:spcBef>
              <a:buFont typeface="Wingdings" pitchFamily="2" charset="2"/>
              <a:buChar char="ü"/>
            </a:pPr>
            <a:r>
              <a:rPr lang="ru-RU" sz="1000" dirty="0" smtClean="0">
                <a:latin typeface="Times New Roman" pitchFamily="18" charset="0"/>
                <a:cs typeface="Times New Roman" pitchFamily="18" charset="0"/>
              </a:rPr>
              <a:t>Сохраняйте спокойствие. Оцените полученную информацию. Сообщите полученную информацию знакомым, которые могли пропустить данный сигнал. Убедитесь, что все ваши близкие получили данный сигнал и предприняли меры, рекомендуемые в сообщении.</a:t>
            </a:r>
          </a:p>
          <a:p>
            <a:pPr marL="163513" indent="-163513" algn="just">
              <a:spcBef>
                <a:spcPts val="400"/>
              </a:spcBef>
              <a:buFont typeface="Wingdings" pitchFamily="2" charset="2"/>
              <a:buChar char="ü"/>
            </a:pPr>
            <a:r>
              <a:rPr lang="ru-RU" sz="1000" dirty="0" smtClean="0">
                <a:latin typeface="Times New Roman" pitchFamily="18" charset="0"/>
                <a:cs typeface="Times New Roman" pitchFamily="18" charset="0"/>
              </a:rPr>
              <a:t>При нахождении на рабочем месте, незамедлительно прекратите рабочий процесс  и подойдите к средству оповещения. При нахождении в месте массового пребывания людей, подойдите к средству оповещения и прослушайте информацию. Если в момент поступления вы разговаривали по телефону, прервите разговор и прослушайте информацию.</a:t>
            </a:r>
          </a:p>
          <a:p>
            <a:pPr marL="163513" indent="-163513" algn="just">
              <a:spcBef>
                <a:spcPts val="400"/>
              </a:spcBef>
              <a:buFont typeface="Wingdings" pitchFamily="2" charset="2"/>
              <a:buChar char="ü"/>
            </a:pPr>
            <a:r>
              <a:rPr lang="ru-RU" sz="1000" dirty="0" smtClean="0">
                <a:latin typeface="Times New Roman" pitchFamily="18" charset="0"/>
                <a:cs typeface="Times New Roman" pitchFamily="18" charset="0"/>
              </a:rPr>
              <a:t>Если информация получена вами не в полном объеме, свяжитесь с людьми, которые, по вашему мнению, могли находиться рядом со средством информирования и слышали информацию в полном объеме. Уточните текст сообщения и необходимые действия. При отсутствии знакомых, владеющих информацией, постарайтесь уточнить данную информацию при помощи других средств информирования.</a:t>
            </a:r>
          </a:p>
          <a:p>
            <a:pPr marL="163513" indent="-163513" algn="just">
              <a:spcBef>
                <a:spcPts val="400"/>
              </a:spcBef>
              <a:buFont typeface="Wingdings" pitchFamily="2" charset="2"/>
              <a:buChar char="ü"/>
            </a:pPr>
            <a:r>
              <a:rPr lang="ru-RU" sz="1000" dirty="0" smtClean="0">
                <a:latin typeface="Times New Roman" pitchFamily="18" charset="0"/>
                <a:cs typeface="Times New Roman" pitchFamily="18" charset="0"/>
              </a:rPr>
              <a:t>Не поддавайтесь на провокации. Следуйте согласно полученной инструкции. Постарайтесь проанализировать полученную информацию. Сравните полученную информацию из нескольких источников оповещения. Постарайтесь периодически проверять </a:t>
            </a:r>
            <a:r>
              <a:rPr lang="ru-RU" sz="1100" dirty="0" smtClean="0">
                <a:latin typeface="Times New Roman" pitchFamily="18" charset="0"/>
                <a:cs typeface="Times New Roman" pitchFamily="18" charset="0"/>
              </a:rPr>
              <a:t>актуальность полученных инструкций , они могут меняться исходя из сложившейся обстановки.</a:t>
            </a:r>
          </a:p>
          <a:p>
            <a:pPr>
              <a:spcBef>
                <a:spcPts val="400"/>
              </a:spcBef>
              <a:buFont typeface="Wingdings" pitchFamily="2" charset="2"/>
              <a:buChar char="ü"/>
            </a:pPr>
            <a:endParaRPr lang="ru-RU" sz="1100" dirty="0" smtClean="0">
              <a:latin typeface="Times New Roman" pitchFamily="18" charset="0"/>
              <a:cs typeface="Times New Roman" pitchFamily="18" charset="0"/>
            </a:endParaRPr>
          </a:p>
          <a:p>
            <a:pPr>
              <a:buNone/>
            </a:pPr>
            <a:endParaRPr lang="ru-RU" sz="1100" dirty="0"/>
          </a:p>
        </p:txBody>
      </p:sp>
      <p:pic>
        <p:nvPicPr>
          <p:cNvPr id="3074" name="Picture 2" descr="C:\Users\user\Desktop\ГО и ЧС\Слайды\112_vk_son.jpg"/>
          <p:cNvPicPr>
            <a:picLocks noChangeAspect="1" noChangeArrowheads="1"/>
          </p:cNvPicPr>
          <p:nvPr/>
        </p:nvPicPr>
        <p:blipFill>
          <a:blip r:embed="rId2" cstate="print"/>
          <a:srcRect/>
          <a:stretch>
            <a:fillRect/>
          </a:stretch>
        </p:blipFill>
        <p:spPr bwMode="auto">
          <a:xfrm>
            <a:off x="6588224" y="1196752"/>
            <a:ext cx="2424340" cy="1656184"/>
          </a:xfrm>
          <a:prstGeom prst="rect">
            <a:avLst/>
          </a:prstGeom>
          <a:noFill/>
        </p:spPr>
      </p:pic>
      <p:pic>
        <p:nvPicPr>
          <p:cNvPr id="3075" name="Picture 3" descr="C:\Users\user\Desktop\ГО и ЧС\Слайды\17198384626682a6fe4f434.jpg"/>
          <p:cNvPicPr>
            <a:picLocks noChangeAspect="1" noChangeArrowheads="1"/>
          </p:cNvPicPr>
          <p:nvPr/>
        </p:nvPicPr>
        <p:blipFill>
          <a:blip r:embed="rId3" cstate="print"/>
          <a:srcRect/>
          <a:stretch>
            <a:fillRect/>
          </a:stretch>
        </p:blipFill>
        <p:spPr bwMode="auto">
          <a:xfrm>
            <a:off x="6588224" y="3068960"/>
            <a:ext cx="2428591" cy="18370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86800" cy="838200"/>
          </a:xfrm>
        </p:spPr>
        <p:txBody>
          <a:bodyPr>
            <a:normAutofit/>
          </a:bodyPr>
          <a:lstStyle/>
          <a:p>
            <a:r>
              <a:rPr lang="ru-RU" sz="3200" dirty="0" smtClean="0">
                <a:solidFill>
                  <a:schemeClr val="accent4">
                    <a:lumMod val="75000"/>
                  </a:schemeClr>
                </a:solidFill>
              </a:rPr>
              <a:t>СИГНАЛЫ ГРАЖДАНСКОЙ ОБОРОНЫ</a:t>
            </a:r>
            <a:endParaRPr lang="ru-RU" sz="3200" dirty="0"/>
          </a:p>
        </p:txBody>
      </p:sp>
      <p:sp>
        <p:nvSpPr>
          <p:cNvPr id="3" name="Содержимое 2"/>
          <p:cNvSpPr>
            <a:spLocks noGrp="1"/>
          </p:cNvSpPr>
          <p:nvPr>
            <p:ph idx="1"/>
          </p:nvPr>
        </p:nvSpPr>
        <p:spPr>
          <a:xfrm>
            <a:off x="251520" y="1268760"/>
            <a:ext cx="6408712" cy="5328592"/>
          </a:xfrm>
        </p:spPr>
        <p:style>
          <a:lnRef idx="2">
            <a:schemeClr val="accent1"/>
          </a:lnRef>
          <a:fillRef idx="1">
            <a:schemeClr val="lt1"/>
          </a:fillRef>
          <a:effectRef idx="0">
            <a:schemeClr val="accent1"/>
          </a:effectRef>
          <a:fontRef idx="minor">
            <a:schemeClr val="dk1"/>
          </a:fontRef>
        </p:style>
        <p:txBody>
          <a:bodyPr>
            <a:noAutofit/>
          </a:bodyPr>
          <a:lstStyle/>
          <a:p>
            <a:pPr algn="ctr">
              <a:spcBef>
                <a:spcPts val="400"/>
              </a:spcBef>
              <a:buNone/>
            </a:pPr>
            <a:r>
              <a:rPr lang="ru-RU" sz="1000" dirty="0" smtClean="0">
                <a:solidFill>
                  <a:schemeClr val="accent4">
                    <a:lumMod val="75000"/>
                  </a:schemeClr>
                </a:solidFill>
                <a:latin typeface="Times New Roman" pitchFamily="18" charset="0"/>
                <a:cs typeface="Times New Roman" pitchFamily="18" charset="0"/>
              </a:rPr>
              <a:t>СИГНАЛ «ВОЗДУШНАЯ ТРЕВОГА»</a:t>
            </a:r>
          </a:p>
          <a:p>
            <a:pPr algn="ctr">
              <a:spcBef>
                <a:spcPts val="400"/>
              </a:spcBef>
              <a:buNone/>
            </a:pPr>
            <a:endParaRPr lang="ru-RU" sz="800" dirty="0" smtClean="0">
              <a:solidFill>
                <a:schemeClr val="accent4">
                  <a:lumMod val="75000"/>
                </a:schemeClr>
              </a:solidFill>
              <a:latin typeface="Times New Roman" pitchFamily="18" charset="0"/>
              <a:cs typeface="Times New Roman" pitchFamily="18" charset="0"/>
            </a:endParaRPr>
          </a:p>
          <a:p>
            <a:pPr marL="0" indent="0" algn="just">
              <a:spcBef>
                <a:spcPts val="400"/>
              </a:spcBef>
              <a:buNone/>
            </a:pPr>
            <a:r>
              <a:rPr lang="ru-RU" sz="900" dirty="0" smtClean="0">
                <a:latin typeface="Times New Roman" pitchFamily="18" charset="0"/>
                <a:cs typeface="Times New Roman" pitchFamily="18" charset="0"/>
              </a:rPr>
              <a:t>Данный сигнал подается после предупредительного сигнала </a:t>
            </a:r>
            <a:r>
              <a:rPr lang="ru-RU" sz="900" dirty="0" smtClean="0">
                <a:solidFill>
                  <a:schemeClr val="accent4">
                    <a:lumMod val="75000"/>
                  </a:schemeClr>
                </a:solidFill>
                <a:latin typeface="Times New Roman" pitchFamily="18" charset="0"/>
                <a:cs typeface="Times New Roman" pitchFamily="18" charset="0"/>
              </a:rPr>
              <a:t>«ВНИМАНИЕ ВСЕМ»</a:t>
            </a:r>
            <a:r>
              <a:rPr lang="ru-RU" sz="900" dirty="0" smtClean="0">
                <a:latin typeface="Times New Roman" pitchFamily="18" charset="0"/>
                <a:cs typeface="Times New Roman" pitchFamily="18" charset="0"/>
              </a:rPr>
              <a:t>. Он подается с целью информирования населения о возможности нанесения удара посредством ракетных и авиационных средств противника с воздуха. Сигнал воспроизводится при помощи стационарных установок оповещения, посредством систем радио или телекоммуникаций, мобильной связи или при помощи специальных мобильных комплексов информирования и оповещения населения., оборудованных средствами оповещения. Текст сообщения звучит следующим образом: </a:t>
            </a:r>
            <a:r>
              <a:rPr lang="ru-RU" sz="900" dirty="0" smtClean="0">
                <a:solidFill>
                  <a:schemeClr val="accent4">
                    <a:lumMod val="75000"/>
                  </a:schemeClr>
                </a:solidFill>
                <a:latin typeface="Times New Roman" pitchFamily="18" charset="0"/>
                <a:cs typeface="Times New Roman" pitchFamily="18" charset="0"/>
              </a:rPr>
              <a:t>«ВНИМАНИЕ! ВНИМАНИЕ! ВОЗДУШНАЯ ТРЕВОГА! ВОЗДУШНАЯ ТРЕВОГА!»</a:t>
            </a:r>
            <a:r>
              <a:rPr lang="ru-RU" sz="900" dirty="0" smtClean="0">
                <a:latin typeface="Times New Roman" pitchFamily="18" charset="0"/>
                <a:cs typeface="Times New Roman" pitchFamily="18" charset="0"/>
              </a:rPr>
              <a:t> Далее сообщается инструкция о необходимых действиях.</a:t>
            </a:r>
          </a:p>
          <a:p>
            <a:pPr marL="0" indent="0" algn="just">
              <a:spcBef>
                <a:spcPts val="400"/>
              </a:spcBef>
              <a:buNone/>
            </a:pPr>
            <a:endParaRPr lang="ru-RU" sz="800" dirty="0" smtClean="0">
              <a:latin typeface="Times New Roman" pitchFamily="18" charset="0"/>
              <a:cs typeface="Times New Roman" pitchFamily="18" charset="0"/>
            </a:endParaRPr>
          </a:p>
          <a:p>
            <a:pPr algn="ctr">
              <a:spcBef>
                <a:spcPts val="400"/>
              </a:spcBef>
              <a:buNone/>
            </a:pPr>
            <a:r>
              <a:rPr lang="ru-RU" sz="1000" dirty="0" smtClean="0">
                <a:solidFill>
                  <a:schemeClr val="accent4">
                    <a:lumMod val="75000"/>
                  </a:schemeClr>
                </a:solidFill>
                <a:latin typeface="Times New Roman" pitchFamily="18" charset="0"/>
                <a:cs typeface="Times New Roman" pitchFamily="18" charset="0"/>
              </a:rPr>
              <a:t>УСЛЫШАВ СИГНАЛ «ВОЗДУШНАЯ ТРЕВОГА» НАСЕЛЕНИЕ ОБЯЗАНО:</a:t>
            </a:r>
          </a:p>
          <a:p>
            <a:pPr algn="just">
              <a:spcBef>
                <a:spcPts val="400"/>
              </a:spcBef>
              <a:buNone/>
            </a:pPr>
            <a:endParaRPr lang="ru-RU" sz="800" dirty="0" smtClean="0">
              <a:latin typeface="Times New Roman" pitchFamily="18" charset="0"/>
              <a:cs typeface="Times New Roman" pitchFamily="18" charset="0"/>
            </a:endParaRP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Выполнить мероприятия, предусмотренные инструкцией при получении сигнала </a:t>
            </a:r>
            <a:r>
              <a:rPr lang="ru-RU" sz="900" dirty="0" smtClean="0">
                <a:solidFill>
                  <a:schemeClr val="accent4">
                    <a:lumMod val="75000"/>
                  </a:schemeClr>
                </a:solidFill>
                <a:latin typeface="Times New Roman" pitchFamily="18" charset="0"/>
                <a:cs typeface="Times New Roman" pitchFamily="18" charset="0"/>
              </a:rPr>
              <a:t>«ВНИМАНИЕ ВСЕМ».</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Отключить имеющиеся внутренние и наружные приборы освещения. Произвести светомаскировку помещений. Привести в действие приборы дежурного и маскировочного освещения. Завесить имеющиеся в помещении оконные проемы подручными средствами.</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Получить и привести в состояние готовности средства индивидуальной защиты органов дыхания и зрения.</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Проследовать в защитное сооружение, при его наличии. При отсутствии защитного сооружения постарайтесь найти место возможного укрытия. Помогите эвакуироваться детям и людям с ограниченными возможностями.</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При отсутствии возможности покинуть рабочее место, исходя из спецификации его деятельности, постарайтесь найти укрытие вблизи рабочего места.</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Получив сигнал в месте массового пребывания людей, следуйте инструкциям администрации объекта.</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Получив сигнал, находясь за рулем транспортного средства, немедленно припаркуйте транспортное средство на обочине и попытайтесь найти защитное сооружение. Если вы являетесь водителем транспортного средства, сообщите о возможных опасностях пассажирам и организуйте их эвакуацию из транспортного средства.</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При получении сигнала, находясь дома, перекройте газ, воду, отключите электричество. Плотно закройте окна, двери и вентиляционные отверстия. При возможности покинуть дом, произведите светомаскировку помещений. Оповестите соседей о получении данного сигнала. Помогите эвакуироваться детям и людям с ограниченными возможностями. Возьмите предметы первой необходимости, важные документы. Запаситесь продуктами питания на несколько суток. Приведите в готовность средства защиты органов дыхания и зрения. Проследуйте в защитное сооружение.</a:t>
            </a:r>
          </a:p>
          <a:p>
            <a:pPr marL="163513" indent="-163513" algn="just">
              <a:spcBef>
                <a:spcPts val="400"/>
              </a:spcBef>
              <a:buFont typeface="Wingdings" pitchFamily="2" charset="2"/>
              <a:buChar char="ü"/>
            </a:pPr>
            <a:r>
              <a:rPr lang="ru-RU" sz="900" dirty="0" smtClean="0">
                <a:latin typeface="Times New Roman" pitchFamily="18" charset="0"/>
                <a:cs typeface="Times New Roman" pitchFamily="18" charset="0"/>
              </a:rPr>
              <a:t>Следуя к защитному сооружению будьте осмотрительны и внимательны. Предусматривайте возможные безопасные места укрытия. Оповещайте  о возможной опасности людей, встретившихся на пути следования. Помогите проследовать в защитное сооружение людям, не знающим  о их наличии.</a:t>
            </a:r>
            <a:endParaRPr lang="ru-RU" sz="900" dirty="0">
              <a:latin typeface="Times New Roman" pitchFamily="18" charset="0"/>
              <a:cs typeface="Times New Roman" pitchFamily="18" charset="0"/>
            </a:endParaRPr>
          </a:p>
        </p:txBody>
      </p:sp>
      <p:pic>
        <p:nvPicPr>
          <p:cNvPr id="4098" name="Picture 2" descr="C:\Users\user\Desktop\ГО и ЧС\Слайды\u8HtI9PSYNE.jpg"/>
          <p:cNvPicPr>
            <a:picLocks noChangeAspect="1" noChangeArrowheads="1"/>
          </p:cNvPicPr>
          <p:nvPr/>
        </p:nvPicPr>
        <p:blipFill>
          <a:blip r:embed="rId2" cstate="print"/>
          <a:srcRect/>
          <a:stretch>
            <a:fillRect/>
          </a:stretch>
        </p:blipFill>
        <p:spPr bwMode="auto">
          <a:xfrm>
            <a:off x="6732240" y="2780928"/>
            <a:ext cx="2297585" cy="1422528"/>
          </a:xfrm>
          <a:prstGeom prst="rect">
            <a:avLst/>
          </a:prstGeom>
          <a:noFill/>
        </p:spPr>
      </p:pic>
      <p:pic>
        <p:nvPicPr>
          <p:cNvPr id="4099" name="Picture 3" descr="C:\Users\user\Desktop\ГО и ЧС\Слайды\maxresdefault.jpg"/>
          <p:cNvPicPr>
            <a:picLocks noChangeAspect="1" noChangeArrowheads="1"/>
          </p:cNvPicPr>
          <p:nvPr/>
        </p:nvPicPr>
        <p:blipFill>
          <a:blip r:embed="rId3" cstate="print"/>
          <a:srcRect/>
          <a:stretch>
            <a:fillRect/>
          </a:stretch>
        </p:blipFill>
        <p:spPr bwMode="auto">
          <a:xfrm>
            <a:off x="6732240" y="1268760"/>
            <a:ext cx="2304256"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86800" cy="838200"/>
          </a:xfrm>
        </p:spPr>
        <p:txBody>
          <a:bodyPr>
            <a:normAutofit/>
          </a:bodyPr>
          <a:lstStyle/>
          <a:p>
            <a:r>
              <a:rPr lang="ru-RU" sz="3200" dirty="0" smtClean="0">
                <a:solidFill>
                  <a:schemeClr val="accent4">
                    <a:lumMod val="75000"/>
                  </a:schemeClr>
                </a:solidFill>
              </a:rPr>
              <a:t>СИГНАЛЫ ГРАЖДАНСКОЙ ОБОРОНЫ</a:t>
            </a:r>
            <a:endParaRPr lang="ru-RU" sz="3200" dirty="0"/>
          </a:p>
        </p:txBody>
      </p:sp>
      <p:sp>
        <p:nvSpPr>
          <p:cNvPr id="3" name="Содержимое 2"/>
          <p:cNvSpPr>
            <a:spLocks noGrp="1"/>
          </p:cNvSpPr>
          <p:nvPr>
            <p:ph idx="1"/>
          </p:nvPr>
        </p:nvSpPr>
        <p:spPr>
          <a:xfrm>
            <a:off x="304800" y="1268760"/>
            <a:ext cx="8587680" cy="5256584"/>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1588" indent="-1588" algn="ctr">
              <a:buNone/>
            </a:pPr>
            <a:r>
              <a:rPr lang="ru-RU" dirty="0" smtClean="0">
                <a:solidFill>
                  <a:schemeClr val="accent4">
                    <a:lumMod val="75000"/>
                  </a:schemeClr>
                </a:solidFill>
                <a:latin typeface="Times New Roman" pitchFamily="18" charset="0"/>
                <a:cs typeface="Times New Roman" pitchFamily="18" charset="0"/>
              </a:rPr>
              <a:t>СИГНАЛ «ОТБОЙ ВОЗДУШНОЙ ТРЕВОГИ»</a:t>
            </a:r>
          </a:p>
          <a:p>
            <a:pPr marL="1588" indent="-1588" algn="ctr">
              <a:buNone/>
            </a:pPr>
            <a:endParaRPr lang="ru-RU" dirty="0" smtClean="0">
              <a:solidFill>
                <a:schemeClr val="accent4">
                  <a:lumMod val="75000"/>
                </a:schemeClr>
              </a:solidFill>
              <a:latin typeface="Times New Roman" pitchFamily="18" charset="0"/>
              <a:cs typeface="Times New Roman" pitchFamily="18" charset="0"/>
            </a:endParaRPr>
          </a:p>
          <a:p>
            <a:pPr marL="1588" indent="-1588" algn="just">
              <a:buNone/>
            </a:pPr>
            <a:r>
              <a:rPr lang="ru-RU" dirty="0" smtClean="0">
                <a:latin typeface="Times New Roman" pitchFamily="18" charset="0"/>
                <a:cs typeface="Times New Roman" pitchFamily="18" charset="0"/>
              </a:rPr>
              <a:t>Данный сигнал подается после сигнала </a:t>
            </a:r>
            <a:r>
              <a:rPr lang="ru-RU" dirty="0" smtClean="0">
                <a:solidFill>
                  <a:schemeClr val="accent4">
                    <a:lumMod val="75000"/>
                  </a:schemeClr>
                </a:solidFill>
                <a:latin typeface="Times New Roman" pitchFamily="18" charset="0"/>
                <a:cs typeface="Times New Roman" pitchFamily="18" charset="0"/>
              </a:rPr>
              <a:t>«ВОЗДУШНАЯ ТРЕВОГА»</a:t>
            </a:r>
            <a:r>
              <a:rPr lang="ru-RU" dirty="0" smtClean="0">
                <a:latin typeface="Times New Roman" pitchFamily="18" charset="0"/>
                <a:cs typeface="Times New Roman" pitchFamily="18" charset="0"/>
              </a:rPr>
              <a:t>. Он подается с целью информирования населения о прекращении угрозы нанесения удара посредством ракетных и авиационных средств противника с воздуха. Сигнал воспроизводится при помощи стационарных установок оповещения, посредством систем радио или телекоммуникаций, мобильной связи или при помощи специальных мобильных комплексов информирования и оповещения населения., оборудованных средствами оповещения. Текст сообщения звучит следующим образом: </a:t>
            </a:r>
            <a:r>
              <a:rPr lang="ru-RU" dirty="0" smtClean="0">
                <a:solidFill>
                  <a:schemeClr val="accent4">
                    <a:lumMod val="75000"/>
                  </a:schemeClr>
                </a:solidFill>
                <a:latin typeface="Times New Roman" pitchFamily="18" charset="0"/>
                <a:cs typeface="Times New Roman" pitchFamily="18" charset="0"/>
              </a:rPr>
              <a:t>«ВНИМАНИЕ! ВНИМАНИЕ! ГРАЖДАНЕ! ОТБОЙ  ВОЗДУШНОЙ ТРЕВОГИ! ОТБОЙ  ВОЗДУШНОЙ ТРЕВОГИ!»</a:t>
            </a:r>
            <a:r>
              <a:rPr lang="ru-RU" dirty="0" smtClean="0">
                <a:latin typeface="Times New Roman" pitchFamily="18" charset="0"/>
                <a:cs typeface="Times New Roman" pitchFamily="18" charset="0"/>
              </a:rPr>
              <a:t> Далее сообщается инструкция о необходимых действиях.</a:t>
            </a:r>
          </a:p>
          <a:p>
            <a:pPr marL="1588" indent="-1588" algn="just">
              <a:buNone/>
            </a:pPr>
            <a:endParaRPr lang="ru-RU" dirty="0" smtClean="0">
              <a:latin typeface="Times New Roman" pitchFamily="18" charset="0"/>
              <a:cs typeface="Times New Roman" pitchFamily="18" charset="0"/>
            </a:endParaRPr>
          </a:p>
          <a:p>
            <a:pPr marL="1588" indent="-1588" algn="ctr">
              <a:buNone/>
            </a:pPr>
            <a:r>
              <a:rPr lang="ru-RU" dirty="0" smtClean="0">
                <a:solidFill>
                  <a:schemeClr val="accent4">
                    <a:lumMod val="75000"/>
                  </a:schemeClr>
                </a:solidFill>
                <a:latin typeface="Times New Roman" pitchFamily="18" charset="0"/>
                <a:cs typeface="Times New Roman" pitchFamily="18" charset="0"/>
              </a:rPr>
              <a:t>ПОСЛЕ ОБЪЯВЛЕНИЯ ЭТОГО СИГНАЛА НАСЕЛЕНИЕ ДЕЙСТВУЕТ В СООТВЕТСТВИИ СО СЛОЖИВШЕЙСЯ ОБСТАНОВКОЙ:</a:t>
            </a:r>
          </a:p>
          <a:p>
            <a:pPr marL="1588" indent="-1588" algn="just">
              <a:buNone/>
            </a:pPr>
            <a:endParaRPr lang="ru-RU" dirty="0" smtClean="0">
              <a:latin typeface="Times New Roman" pitchFamily="18" charset="0"/>
              <a:cs typeface="Times New Roman" pitchFamily="18" charset="0"/>
            </a:endParaRPr>
          </a:p>
          <a:p>
            <a:pPr marL="180975" indent="-180975" algn="just">
              <a:buFont typeface="Wingdings" pitchFamily="2" charset="2"/>
              <a:buChar char="ü"/>
            </a:pPr>
            <a:r>
              <a:rPr lang="ru-RU" dirty="0" smtClean="0">
                <a:latin typeface="Times New Roman" pitchFamily="18" charset="0"/>
                <a:cs typeface="Times New Roman" pitchFamily="18" charset="0"/>
              </a:rPr>
              <a:t>Покиньте защитное сооружение. Сообщите о получившей информации людям, которые могли пропустить данный сигнал. Будьте готовы к получению нового сигнала. </a:t>
            </a:r>
          </a:p>
          <a:p>
            <a:pPr marL="180975" indent="-180975" algn="just">
              <a:buFont typeface="Wingdings" pitchFamily="2" charset="2"/>
              <a:buChar char="ü"/>
            </a:pPr>
            <a:r>
              <a:rPr lang="ru-RU" dirty="0" smtClean="0">
                <a:latin typeface="Times New Roman" pitchFamily="18" charset="0"/>
                <a:cs typeface="Times New Roman" pitchFamily="18" charset="0"/>
              </a:rPr>
              <a:t>Вернитесь к обычному образу жизни, либо к выполнению трудовых обязанностей, если сигнал застал вас в рабочее время, соблюдая рекомендации, полученные в  сообщении.</a:t>
            </a:r>
            <a:endParaRPr lang="ru-RU" dirty="0">
              <a:latin typeface="Times New Roman" pitchFamily="18" charset="0"/>
              <a:cs typeface="Times New Roman" pitchFamily="18" charset="0"/>
            </a:endParaRPr>
          </a:p>
        </p:txBody>
      </p:sp>
      <p:pic>
        <p:nvPicPr>
          <p:cNvPr id="5122" name="Picture 2" descr="C:\Users\user\Desktop\ГО и ЧС\Слайды\maxresdefault (1).jpg"/>
          <p:cNvPicPr>
            <a:picLocks noChangeAspect="1" noChangeArrowheads="1"/>
          </p:cNvPicPr>
          <p:nvPr/>
        </p:nvPicPr>
        <p:blipFill>
          <a:blip r:embed="rId2" cstate="print"/>
          <a:srcRect/>
          <a:stretch>
            <a:fillRect/>
          </a:stretch>
        </p:blipFill>
        <p:spPr bwMode="auto">
          <a:xfrm>
            <a:off x="1403648" y="5013176"/>
            <a:ext cx="2543275" cy="1430592"/>
          </a:xfrm>
          <a:prstGeom prst="rect">
            <a:avLst/>
          </a:prstGeom>
          <a:noFill/>
        </p:spPr>
      </p:pic>
      <p:pic>
        <p:nvPicPr>
          <p:cNvPr id="5123" name="Picture 3" descr="C:\Users\user\Desktop\ГО и ЧС\Слайды\scale_1200 (1).jpeg"/>
          <p:cNvPicPr>
            <a:picLocks noChangeAspect="1" noChangeArrowheads="1"/>
          </p:cNvPicPr>
          <p:nvPr/>
        </p:nvPicPr>
        <p:blipFill>
          <a:blip r:embed="rId3" cstate="print"/>
          <a:srcRect/>
          <a:stretch>
            <a:fillRect/>
          </a:stretch>
        </p:blipFill>
        <p:spPr bwMode="auto">
          <a:xfrm>
            <a:off x="5940152" y="5013176"/>
            <a:ext cx="1872208" cy="14126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86800" cy="838200"/>
          </a:xfrm>
        </p:spPr>
        <p:txBody>
          <a:bodyPr>
            <a:normAutofit/>
          </a:bodyPr>
          <a:lstStyle/>
          <a:p>
            <a:r>
              <a:rPr lang="ru-RU" sz="3200" dirty="0" smtClean="0">
                <a:solidFill>
                  <a:schemeClr val="accent4">
                    <a:lumMod val="75000"/>
                  </a:schemeClr>
                </a:solidFill>
              </a:rPr>
              <a:t>СИГНАЛЫ ГРАЖДАНСКОЙ ОБОРОНЫ</a:t>
            </a:r>
            <a:endParaRPr lang="ru-RU" sz="3200" dirty="0"/>
          </a:p>
        </p:txBody>
      </p:sp>
      <p:sp>
        <p:nvSpPr>
          <p:cNvPr id="3" name="Содержимое 2"/>
          <p:cNvSpPr>
            <a:spLocks noGrp="1"/>
          </p:cNvSpPr>
          <p:nvPr>
            <p:ph idx="1"/>
          </p:nvPr>
        </p:nvSpPr>
        <p:spPr>
          <a:xfrm>
            <a:off x="304800" y="1268760"/>
            <a:ext cx="6931496" cy="5256584"/>
          </a:xfrm>
        </p:spPr>
        <p:style>
          <a:lnRef idx="2">
            <a:schemeClr val="accent1"/>
          </a:lnRef>
          <a:fillRef idx="1">
            <a:schemeClr val="lt1"/>
          </a:fillRef>
          <a:effectRef idx="0">
            <a:schemeClr val="accent1"/>
          </a:effectRef>
          <a:fontRef idx="minor">
            <a:schemeClr val="dk1"/>
          </a:fontRef>
        </p:style>
        <p:txBody>
          <a:bodyPr>
            <a:normAutofit fontScale="32500" lnSpcReduction="20000"/>
          </a:bodyPr>
          <a:lstStyle/>
          <a:p>
            <a:pPr algn="ctr">
              <a:spcBef>
                <a:spcPts val="400"/>
              </a:spcBef>
              <a:buNone/>
            </a:pPr>
            <a:r>
              <a:rPr lang="ru-RU" sz="2800" dirty="0" smtClean="0">
                <a:solidFill>
                  <a:schemeClr val="accent4">
                    <a:lumMod val="75000"/>
                  </a:schemeClr>
                </a:solidFill>
                <a:latin typeface="Times New Roman" pitchFamily="18" charset="0"/>
                <a:cs typeface="Times New Roman" pitchFamily="18" charset="0"/>
              </a:rPr>
              <a:t>СИГНАЛ «РАДИАЦИОННАЯ ОПАСНОСТЬ»</a:t>
            </a:r>
          </a:p>
          <a:p>
            <a:pPr algn="ctr">
              <a:spcBef>
                <a:spcPts val="400"/>
              </a:spcBef>
              <a:buNone/>
            </a:pPr>
            <a:endParaRPr lang="ru-RU" sz="2800" dirty="0" smtClean="0">
              <a:solidFill>
                <a:schemeClr val="accent4">
                  <a:lumMod val="75000"/>
                </a:schemeClr>
              </a:solidFill>
              <a:latin typeface="Times New Roman" pitchFamily="18" charset="0"/>
              <a:cs typeface="Times New Roman" pitchFamily="18" charset="0"/>
            </a:endParaRPr>
          </a:p>
          <a:p>
            <a:pPr marL="0" indent="0" algn="just">
              <a:spcBef>
                <a:spcPts val="400"/>
              </a:spcBef>
              <a:buNone/>
            </a:pPr>
            <a:r>
              <a:rPr lang="ru-RU" sz="2800" dirty="0" smtClean="0">
                <a:latin typeface="Times New Roman" pitchFamily="18" charset="0"/>
                <a:cs typeface="Times New Roman" pitchFamily="18" charset="0"/>
              </a:rPr>
              <a:t>Данный сигнал подается после предупредительного сигнала </a:t>
            </a:r>
            <a:r>
              <a:rPr lang="ru-RU" sz="2800" dirty="0" smtClean="0">
                <a:solidFill>
                  <a:schemeClr val="accent4">
                    <a:lumMod val="75000"/>
                  </a:schemeClr>
                </a:solidFill>
                <a:latin typeface="Times New Roman" pitchFamily="18" charset="0"/>
                <a:cs typeface="Times New Roman" pitchFamily="18" charset="0"/>
              </a:rPr>
              <a:t>«ВНИМАНИЕ ВСЕМ»</a:t>
            </a:r>
            <a:r>
              <a:rPr lang="ru-RU" sz="2800" dirty="0" smtClean="0">
                <a:latin typeface="Times New Roman" pitchFamily="18" charset="0"/>
                <a:cs typeface="Times New Roman" pitchFamily="18" charset="0"/>
              </a:rPr>
              <a:t>. Он подается с целью информирования населения о возможной потере управления источником ионизирующего излучения, вызванной неисправностью оборудования, неправильными действиями работников (персонала), стихийными бедствиями или иными причинами, которые могут привести или привели к облучению людей выше установленных норм или к радиоактивному загрязнению окружающей среды. Сигнал воспроизводится при помощи стационарных установок оповещения, посредством систем радио или телекоммуникаций, мобильной связи или при помощи специальных мобильных комплексов информирования и оповещения населения., оборудованных средствами оповещения. Текст сообщения звучит следующим образом: </a:t>
            </a:r>
            <a:r>
              <a:rPr lang="ru-RU" sz="2800" dirty="0" smtClean="0">
                <a:solidFill>
                  <a:schemeClr val="accent4">
                    <a:lumMod val="75000"/>
                  </a:schemeClr>
                </a:solidFill>
                <a:latin typeface="Times New Roman" pitchFamily="18" charset="0"/>
                <a:cs typeface="Times New Roman" pitchFamily="18" charset="0"/>
              </a:rPr>
              <a:t>«ВНИМАНИЕ! ВНИМАНИЕ! ГРАЖДАНЕ! ВОЗНИКЛА УГРОЗА РАДИОАКТИВНОГО ЗАГРЯЗНЕНИЯ!»</a:t>
            </a:r>
            <a:r>
              <a:rPr lang="ru-RU" sz="2800" dirty="0" smtClean="0">
                <a:latin typeface="Times New Roman" pitchFamily="18" charset="0"/>
                <a:cs typeface="Times New Roman" pitchFamily="18" charset="0"/>
              </a:rPr>
              <a:t> Далее сообщается инструкция о необходимых действиях. Время, отведенное для эвакуации и направление движения радиоактивного облака, а также примерное время выпадения радиоактивных осадков будет доведено до населения в дополнительном сообщении.</a:t>
            </a:r>
          </a:p>
          <a:p>
            <a:pPr marL="0" indent="0" algn="just">
              <a:spcBef>
                <a:spcPts val="400"/>
              </a:spcBef>
              <a:buNone/>
            </a:pPr>
            <a:endParaRPr lang="ru-RU" sz="2800" dirty="0" smtClean="0">
              <a:latin typeface="Times New Roman" pitchFamily="18" charset="0"/>
              <a:cs typeface="Times New Roman" pitchFamily="18" charset="0"/>
            </a:endParaRPr>
          </a:p>
          <a:p>
            <a:pPr marL="0" indent="0" algn="ctr">
              <a:spcBef>
                <a:spcPts val="400"/>
              </a:spcBef>
              <a:buNone/>
            </a:pPr>
            <a:r>
              <a:rPr lang="ru-RU" sz="2800" dirty="0" smtClean="0">
                <a:solidFill>
                  <a:schemeClr val="accent4">
                    <a:lumMod val="75000"/>
                  </a:schemeClr>
                </a:solidFill>
                <a:latin typeface="Times New Roman" pitchFamily="18" charset="0"/>
                <a:cs typeface="Times New Roman" pitchFamily="18" charset="0"/>
              </a:rPr>
              <a:t>ДЕЙСТВИЯ ПРИ ПОЛУЧЕНИИ СИГНАЛА «РАДИОАКТИВНАЯ ОПАСНОСТЬ»</a:t>
            </a:r>
          </a:p>
          <a:p>
            <a:pPr marL="0" indent="0" algn="ctr">
              <a:spcBef>
                <a:spcPts val="400"/>
              </a:spcBef>
              <a:buNone/>
            </a:pPr>
            <a:endParaRPr lang="ru-RU" sz="2800" dirty="0" smtClean="0">
              <a:solidFill>
                <a:schemeClr val="accent4">
                  <a:lumMod val="75000"/>
                </a:schemeClr>
              </a:solidFill>
              <a:latin typeface="Times New Roman" pitchFamily="18" charset="0"/>
              <a:cs typeface="Times New Roman" pitchFamily="18" charset="0"/>
            </a:endParaRP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Выполните мероприятия, предусмотренные инструкцией при получении сигнала </a:t>
            </a:r>
            <a:r>
              <a:rPr lang="ru-RU" sz="2800" dirty="0" smtClean="0">
                <a:solidFill>
                  <a:schemeClr val="accent4">
                    <a:lumMod val="75000"/>
                  </a:schemeClr>
                </a:solidFill>
                <a:latin typeface="Times New Roman" pitchFamily="18" charset="0"/>
                <a:cs typeface="Times New Roman" pitchFamily="18" charset="0"/>
              </a:rPr>
              <a:t>«ВНИМАНИЕ ВСЕМ».</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Получите и наденьте средства индивидуальной защиты органов дыхания и зрения. При их отсутствии прикройте органы дыхания марлевой повязкой или имеющимися тканевыми материалами, предварительно смочив их.</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Проследуйте в защитное сооружение, при его наличии. При отсутствии защитного сооружения постарайтесь найти место возможного укрытия. Помогите эвакуироваться детям и людям с ограниченными возможностями.</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При отсутствии покинуть рабочее место, исходя из спецификации его деятельности, постарайтесь найти укрытие вблизи рабочего места.</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Получив сигнал в месте массового пребывания людей следуйте инструкциям администрации объекта.</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Прослушав сигнал, находясь за рулем транспортного средства, немедленно припаркуйте транспортное средство на обочине и попытайтесь найти защитное сооружение. Если вы являетесь водителем транспортного средства, сообщите о возможных опасностях пассажирам и организуйте их эвакуацию из транспортного средства.</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При получении сигнала, находясь дома, перекройте газ, воду, отключите электричество. Закройте окна, двери и имеющиеся вентиляционные отверстия. Уточните при помощи средств информирования о необходимых дополнительных действиях, необходимых в сложившихся условиях. Доверяйте только проверенным источникам информации. Не поддавайтесь панике. Возьмите предметы первой необходимости, важные документы. Запаситесь продуктами питания на несколько суток. Хорошо упакуйте и </a:t>
            </a:r>
            <a:r>
              <a:rPr lang="ru-RU" sz="2800" dirty="0" err="1" smtClean="0">
                <a:latin typeface="Times New Roman" pitchFamily="18" charset="0"/>
                <a:cs typeface="Times New Roman" pitchFamily="18" charset="0"/>
              </a:rPr>
              <a:t>загерметизируйте</a:t>
            </a:r>
            <a:r>
              <a:rPr lang="ru-RU" sz="2800" dirty="0" smtClean="0">
                <a:latin typeface="Times New Roman" pitchFamily="18" charset="0"/>
                <a:cs typeface="Times New Roman" pitchFamily="18" charset="0"/>
              </a:rPr>
              <a:t> личные вещи. Наденьте имеющиеся средства защиты органов дыхания и зрения. Проследуйте в защитное сооружение. </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При необходимости произведите йодную профилактику. Уточните о необходимости и порядке ее проведения у медицинских сотрудников или позвонив на горячую линию органов управления гражданской обороной.</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Следуя к защитному сооружению будьте осмотрительны и внимательны. Предусматривайте возможные безопасные места укрытия. Оповещайте  о возможной опасности людей, встретившихся на пути следования. Помогите проследовать в защитное сооружение людям, не знающим  о их наличии. Оказавшись в защитном сооружении, пройдите санитарную обработку.</a:t>
            </a:r>
          </a:p>
          <a:p>
            <a:pPr marL="180975" indent="-180975" algn="just">
              <a:spcBef>
                <a:spcPts val="400"/>
              </a:spcBef>
              <a:buFont typeface="Wingdings" pitchFamily="2" charset="2"/>
              <a:buChar char="ü"/>
            </a:pPr>
            <a:r>
              <a:rPr lang="ru-RU" sz="2800" dirty="0" smtClean="0">
                <a:latin typeface="Times New Roman" pitchFamily="18" charset="0"/>
                <a:cs typeface="Times New Roman" pitchFamily="18" charset="0"/>
              </a:rPr>
              <a:t>Подготовьтесь к эвакуации. Уточните, позвонив на горячую линию органов управления гражданской обороной местонахождение и места организации эвакуации в безопасную зону.</a:t>
            </a:r>
          </a:p>
          <a:p>
            <a:pPr marL="0" indent="0" algn="just">
              <a:spcBef>
                <a:spcPts val="400"/>
              </a:spcBef>
              <a:buFont typeface="Wingdings" pitchFamily="2" charset="2"/>
              <a:buChar char="ü"/>
            </a:pPr>
            <a:endParaRPr lang="ru-RU" dirty="0" smtClean="0">
              <a:latin typeface="Times New Roman" pitchFamily="18" charset="0"/>
              <a:cs typeface="Times New Roman" pitchFamily="18" charset="0"/>
            </a:endParaRPr>
          </a:p>
          <a:p>
            <a:pPr>
              <a:buNone/>
            </a:pPr>
            <a:endParaRPr lang="ru-RU" dirty="0"/>
          </a:p>
        </p:txBody>
      </p:sp>
      <p:pic>
        <p:nvPicPr>
          <p:cNvPr id="1026" name="Picture 2" descr="C:\Users\user\Desktop\ГО и ЧС\Слайды\dalbyix9gn1mxmjyknla.jpeg"/>
          <p:cNvPicPr>
            <a:picLocks noChangeAspect="1" noChangeArrowheads="1"/>
          </p:cNvPicPr>
          <p:nvPr/>
        </p:nvPicPr>
        <p:blipFill>
          <a:blip r:embed="rId2" cstate="print"/>
          <a:srcRect/>
          <a:stretch>
            <a:fillRect/>
          </a:stretch>
        </p:blipFill>
        <p:spPr bwMode="auto">
          <a:xfrm>
            <a:off x="7380312" y="1268760"/>
            <a:ext cx="1577349" cy="1368152"/>
          </a:xfrm>
          <a:prstGeom prst="rect">
            <a:avLst/>
          </a:prstGeom>
          <a:noFill/>
        </p:spPr>
      </p:pic>
      <p:pic>
        <p:nvPicPr>
          <p:cNvPr id="1027" name="Picture 3" descr="C:\Users\user\Desktop\ГО и ЧС\Слайды\1528915687_13.jpg"/>
          <p:cNvPicPr>
            <a:picLocks noChangeAspect="1" noChangeArrowheads="1"/>
          </p:cNvPicPr>
          <p:nvPr/>
        </p:nvPicPr>
        <p:blipFill>
          <a:blip r:embed="rId3" cstate="print"/>
          <a:srcRect/>
          <a:stretch>
            <a:fillRect/>
          </a:stretch>
        </p:blipFill>
        <p:spPr bwMode="auto">
          <a:xfrm>
            <a:off x="7308304" y="3068960"/>
            <a:ext cx="1728192" cy="1296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86800" cy="838200"/>
          </a:xfrm>
        </p:spPr>
        <p:txBody>
          <a:bodyPr>
            <a:normAutofit/>
          </a:bodyPr>
          <a:lstStyle/>
          <a:p>
            <a:r>
              <a:rPr lang="ru-RU" sz="3200" dirty="0" smtClean="0">
                <a:solidFill>
                  <a:schemeClr val="accent4">
                    <a:lumMod val="75000"/>
                  </a:schemeClr>
                </a:solidFill>
              </a:rPr>
              <a:t>СИГНАЛЫ ГРАЖДАНСКОЙ ОБОРОНЫ</a:t>
            </a:r>
            <a:endParaRPr lang="ru-RU" sz="3200" dirty="0"/>
          </a:p>
        </p:txBody>
      </p:sp>
      <p:sp>
        <p:nvSpPr>
          <p:cNvPr id="3" name="Содержимое 2"/>
          <p:cNvSpPr>
            <a:spLocks noGrp="1"/>
          </p:cNvSpPr>
          <p:nvPr>
            <p:ph idx="1"/>
          </p:nvPr>
        </p:nvSpPr>
        <p:spPr>
          <a:xfrm>
            <a:off x="304800" y="1340768"/>
            <a:ext cx="6643464" cy="5184576"/>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algn="ctr">
              <a:spcBef>
                <a:spcPts val="400"/>
              </a:spcBef>
              <a:buNone/>
            </a:pPr>
            <a:r>
              <a:rPr lang="ru-RU" sz="3600" dirty="0" smtClean="0">
                <a:solidFill>
                  <a:schemeClr val="accent4">
                    <a:lumMod val="75000"/>
                  </a:schemeClr>
                </a:solidFill>
                <a:latin typeface="Times New Roman" pitchFamily="18" charset="0"/>
                <a:cs typeface="Times New Roman" pitchFamily="18" charset="0"/>
              </a:rPr>
              <a:t>СИГНАЛ «ХИМИЧЕСКАЯ ТРЕВОГА»</a:t>
            </a:r>
          </a:p>
          <a:p>
            <a:pPr algn="ctr">
              <a:spcBef>
                <a:spcPts val="400"/>
              </a:spcBef>
              <a:buNone/>
            </a:pPr>
            <a:endParaRPr lang="ru-RU" sz="3600" dirty="0" smtClean="0">
              <a:solidFill>
                <a:schemeClr val="accent4">
                  <a:lumMod val="75000"/>
                </a:schemeClr>
              </a:solidFill>
              <a:latin typeface="Times New Roman" pitchFamily="18" charset="0"/>
              <a:cs typeface="Times New Roman" pitchFamily="18" charset="0"/>
            </a:endParaRPr>
          </a:p>
          <a:p>
            <a:pPr marL="0" indent="0" algn="just">
              <a:spcBef>
                <a:spcPts val="400"/>
              </a:spcBef>
              <a:buNone/>
            </a:pPr>
            <a:r>
              <a:rPr lang="ru-RU" sz="3600" dirty="0" smtClean="0">
                <a:latin typeface="Times New Roman" pitchFamily="18" charset="0"/>
                <a:cs typeface="Times New Roman" pitchFamily="18" charset="0"/>
              </a:rPr>
              <a:t>Данный сигнал подается после предупредительного сигнала </a:t>
            </a:r>
            <a:r>
              <a:rPr lang="ru-RU" sz="3600" dirty="0" smtClean="0">
                <a:solidFill>
                  <a:schemeClr val="accent4">
                    <a:lumMod val="75000"/>
                  </a:schemeClr>
                </a:solidFill>
                <a:latin typeface="Times New Roman" pitchFamily="18" charset="0"/>
                <a:cs typeface="Times New Roman" pitchFamily="18" charset="0"/>
              </a:rPr>
              <a:t>«ВНИМАНИЕ ВСЕМ»</a:t>
            </a:r>
            <a:r>
              <a:rPr lang="ru-RU" sz="3600" dirty="0" smtClean="0">
                <a:latin typeface="Times New Roman" pitchFamily="18" charset="0"/>
                <a:cs typeface="Times New Roman" pitchFamily="18" charset="0"/>
              </a:rPr>
              <a:t>. Он подается с целью информирования населения о возможной опасности воздействия опасных химических веществ, которое способно нанести вред здоровью человека и ущерб окружающей среде. Сигнал воспроизводится при помощи стационарных установок оповещения, посредством систем радио или телекоммуникаций, мобильной связи или при помощи специальных мобильных комплексов информирования и оповещения населения., оборудованных средствами оповещения. Текст сообщения звучит следующим образом: </a:t>
            </a:r>
            <a:r>
              <a:rPr lang="ru-RU" sz="3600" dirty="0" smtClean="0">
                <a:solidFill>
                  <a:schemeClr val="accent4">
                    <a:lumMod val="75000"/>
                  </a:schemeClr>
                </a:solidFill>
                <a:latin typeface="Times New Roman" pitchFamily="18" charset="0"/>
                <a:cs typeface="Times New Roman" pitchFamily="18" charset="0"/>
              </a:rPr>
              <a:t>«ВНИМАНИЕ! ВНИМАНИЕ! ГРАЖДАНЕ! ОПАСНОСТЬ ХИМИЧЕСКОГО ЗАРАЖЕНИЯ!»</a:t>
            </a:r>
            <a:r>
              <a:rPr lang="ru-RU" sz="3600" dirty="0" smtClean="0">
                <a:latin typeface="Times New Roman" pitchFamily="18" charset="0"/>
                <a:cs typeface="Times New Roman" pitchFamily="18" charset="0"/>
              </a:rPr>
              <a:t> Далее сообщается инструкция о необходимых действиях. Время, отведенное для эвакуации, информация об источнике и области заражения будет доведена до населения в дополнительном сообщении.</a:t>
            </a:r>
          </a:p>
          <a:p>
            <a:pPr>
              <a:spcBef>
                <a:spcPts val="400"/>
              </a:spcBef>
              <a:buNone/>
            </a:pPr>
            <a:endParaRPr lang="ru-RU" sz="3600" dirty="0" smtClean="0">
              <a:latin typeface="Times New Roman" pitchFamily="18" charset="0"/>
              <a:cs typeface="Times New Roman" pitchFamily="18" charset="0"/>
            </a:endParaRPr>
          </a:p>
          <a:p>
            <a:pPr marL="0" indent="0" algn="ctr">
              <a:spcBef>
                <a:spcPts val="400"/>
              </a:spcBef>
              <a:buNone/>
            </a:pPr>
            <a:r>
              <a:rPr lang="ru-RU" sz="3600" dirty="0" smtClean="0">
                <a:solidFill>
                  <a:schemeClr val="accent4">
                    <a:lumMod val="75000"/>
                  </a:schemeClr>
                </a:solidFill>
                <a:latin typeface="Times New Roman" pitchFamily="18" charset="0"/>
                <a:cs typeface="Times New Roman" pitchFamily="18" charset="0"/>
              </a:rPr>
              <a:t>ДЕЙСТВИЯ ПРИ ПОЛУЧЕНИИ СИГНАЛА «РАДИОАКТИВНАЯ ОПАСНОСТЬ»</a:t>
            </a:r>
          </a:p>
          <a:p>
            <a:pPr marL="0" indent="0" algn="ctr">
              <a:spcBef>
                <a:spcPts val="400"/>
              </a:spcBef>
              <a:buNone/>
            </a:pPr>
            <a:endParaRPr lang="ru-RU" sz="3600" dirty="0" smtClean="0">
              <a:solidFill>
                <a:schemeClr val="accent4">
                  <a:lumMod val="75000"/>
                </a:schemeClr>
              </a:solidFill>
              <a:latin typeface="Times New Roman" pitchFamily="18" charset="0"/>
              <a:cs typeface="Times New Roman" pitchFamily="18" charset="0"/>
            </a:endParaRP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Выполните мероприятия, предусмотренные инструкцией при получении сигнала </a:t>
            </a:r>
            <a:r>
              <a:rPr lang="ru-RU" sz="3600" dirty="0" smtClean="0">
                <a:solidFill>
                  <a:schemeClr val="accent4">
                    <a:lumMod val="75000"/>
                  </a:schemeClr>
                </a:solidFill>
                <a:latin typeface="Times New Roman" pitchFamily="18" charset="0"/>
                <a:cs typeface="Times New Roman" pitchFamily="18" charset="0"/>
              </a:rPr>
              <a:t>«ВНИМАНИЕ ВСЕМ».</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Получите и наденьте средства индивидуальной защиты органов дыхания и зрения. При их отсутствии прикройте органы дыхания марлевой повязкой или имеющимися тканевыми материалами, предварительно смочив их.</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Проследуйте в защитное сооружение, при его наличии. При отсутствии защитного сооружения постарайтесь найти место возможного укрытия. Помогите эвакуироваться детям и людям с ограниченными возможностями.</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При отсутствии покинуть рабочее место, исходя из спецификации его деятельности, постарайтесь найти укрытие вблизи рабочего места.</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Получив сигнал в месте массового пребывания людей следуйте инструкциям администрации объекта.</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Прослушав сигнал, находясь за рулем транспортного средства, немедленно припаркуйте транспортное средство на обочине и попытайтесь найти защитное сооружение. Если вы являетесь водителем транспортного средства, сообщите о возможных опасностях пассажирам и организуйте их эвакуацию из транспортного средства.</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При получении сигнала, находясь дома, перекройте газ, воду, отключите электричество. Закройте окна, двери и имеющиеся вентиляционные отверстия. Уточните при помощи средств информирования дополнительные действия, необходимые в сложившихся условиях. Доверяйте только проверенным источникам информации. Не поддавайтесь панике. Возьмите предметы первой необходимости, важные документы. Запаситесь продуктами питания на несколько суток. Хорошо упакуйте и </a:t>
            </a:r>
            <a:r>
              <a:rPr lang="ru-RU" sz="3600" dirty="0" err="1" smtClean="0">
                <a:latin typeface="Times New Roman" pitchFamily="18" charset="0"/>
                <a:cs typeface="Times New Roman" pitchFamily="18" charset="0"/>
              </a:rPr>
              <a:t>загерметизируйте</a:t>
            </a:r>
            <a:r>
              <a:rPr lang="ru-RU" sz="3600" dirty="0" smtClean="0">
                <a:latin typeface="Times New Roman" pitchFamily="18" charset="0"/>
                <a:cs typeface="Times New Roman" pitchFamily="18" charset="0"/>
              </a:rPr>
              <a:t> личные вещи. Наденьте имеющиеся средства защиты органов дыхания и зрения. Проследуйте в защитное сооружение. </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При необходимости произведите йодную профилактику. Уточните о необходимости и порядке ее проведения у медицинских сотрудников или позвонив на горячую линию органов управления гражданской обороной.</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Следуя к защитному сооружению будьте осмотрительны и внимательны. Предусматривайте возможные безопасные места укрытия. Оповещайте  о возможной опасности людей, встретившихся на пути следования. Помогите проследовать в защитное сооружение людям, не знающим  о их наличии. Оказавшись в защитном сооружении, пройдите санитарную обработку. </a:t>
            </a:r>
          </a:p>
          <a:p>
            <a:pPr marL="180975" indent="-180975" algn="just">
              <a:spcBef>
                <a:spcPts val="400"/>
              </a:spcBef>
              <a:buFont typeface="Wingdings" pitchFamily="2" charset="2"/>
              <a:buChar char="ü"/>
            </a:pPr>
            <a:r>
              <a:rPr lang="ru-RU" sz="3600" dirty="0" smtClean="0">
                <a:latin typeface="Times New Roman" pitchFamily="18" charset="0"/>
                <a:cs typeface="Times New Roman" pitchFamily="18" charset="0"/>
              </a:rPr>
              <a:t>Подготовьтесь к эвакуации. Уточните, позвонив на горячую линию органов управления гражданской обороной местонахождение и места организации эвакуации в безопасную зону.</a:t>
            </a:r>
          </a:p>
          <a:p>
            <a:pPr>
              <a:buNone/>
            </a:pPr>
            <a:endParaRPr lang="ru-RU" dirty="0" smtClean="0">
              <a:latin typeface="Times New Roman" pitchFamily="18" charset="0"/>
              <a:cs typeface="Times New Roman" pitchFamily="18" charset="0"/>
            </a:endParaRPr>
          </a:p>
          <a:p>
            <a:pPr>
              <a:buNone/>
            </a:pPr>
            <a:endParaRPr lang="ru-RU" dirty="0" smtClean="0"/>
          </a:p>
          <a:p>
            <a:pPr>
              <a:buNone/>
            </a:pPr>
            <a:endParaRPr lang="ru-RU" dirty="0"/>
          </a:p>
        </p:txBody>
      </p:sp>
      <p:pic>
        <p:nvPicPr>
          <p:cNvPr id="2050" name="Picture 2" descr="C:\Users\user\Desktop\ГО и ЧС\Слайды\246izv4axvfaw2grgq15l2fnl3emsvne.jpg"/>
          <p:cNvPicPr>
            <a:picLocks noChangeAspect="1" noChangeArrowheads="1"/>
          </p:cNvPicPr>
          <p:nvPr/>
        </p:nvPicPr>
        <p:blipFill>
          <a:blip r:embed="rId2" cstate="print"/>
          <a:srcRect/>
          <a:stretch>
            <a:fillRect/>
          </a:stretch>
        </p:blipFill>
        <p:spPr bwMode="auto">
          <a:xfrm>
            <a:off x="7020272" y="1340768"/>
            <a:ext cx="2019127" cy="1153787"/>
          </a:xfrm>
          <a:prstGeom prst="rect">
            <a:avLst/>
          </a:prstGeom>
          <a:noFill/>
        </p:spPr>
      </p:pic>
      <p:pic>
        <p:nvPicPr>
          <p:cNvPr id="2051" name="Picture 3" descr="C:\Users\user\Desktop\ГО и ЧС\Слайды\1521667068_26.jpg"/>
          <p:cNvPicPr>
            <a:picLocks noChangeAspect="1" noChangeArrowheads="1"/>
          </p:cNvPicPr>
          <p:nvPr/>
        </p:nvPicPr>
        <p:blipFill>
          <a:blip r:embed="rId3" cstate="print"/>
          <a:srcRect/>
          <a:stretch>
            <a:fillRect/>
          </a:stretch>
        </p:blipFill>
        <p:spPr bwMode="auto">
          <a:xfrm>
            <a:off x="7020272" y="3068960"/>
            <a:ext cx="1979712" cy="1169654"/>
          </a:xfrm>
          <a:prstGeom prst="rect">
            <a:avLst/>
          </a:prstGeom>
          <a:noFill/>
        </p:spPr>
      </p:pic>
      <p:pic>
        <p:nvPicPr>
          <p:cNvPr id="2052" name="Picture 4" descr="C:\Users\user\Desktop\ГО и ЧС\Слайды\097d1c92-e1da-5fbd-ab5f-5fa98beed509.jpeg"/>
          <p:cNvPicPr>
            <a:picLocks noChangeAspect="1" noChangeArrowheads="1"/>
          </p:cNvPicPr>
          <p:nvPr/>
        </p:nvPicPr>
        <p:blipFill>
          <a:blip r:embed="rId4" cstate="print"/>
          <a:srcRect/>
          <a:stretch>
            <a:fillRect/>
          </a:stretch>
        </p:blipFill>
        <p:spPr bwMode="auto">
          <a:xfrm>
            <a:off x="7020272" y="4869160"/>
            <a:ext cx="2001367" cy="90856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 calcmode="lin" valueType="num">
                                      <p:cBhvr additive="base">
                                        <p:cTn id="7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548680"/>
          </a:xfrm>
        </p:spPr>
        <p:txBody>
          <a:bodyPr>
            <a:noAutofit/>
          </a:bodyPr>
          <a:lstStyle/>
          <a:p>
            <a:r>
              <a:rPr lang="ru-RU" sz="3200" b="1" cap="all" dirty="0" smtClean="0">
                <a:solidFill>
                  <a:schemeClr val="accent4">
                    <a:lumMod val="75000"/>
                  </a:schemeClr>
                </a:solidFill>
              </a:rPr>
              <a:t>Основные понятия</a:t>
            </a:r>
            <a:endParaRPr lang="ru-RU" sz="3200" b="1" cap="all" dirty="0">
              <a:solidFill>
                <a:schemeClr val="accent4">
                  <a:lumMod val="75000"/>
                </a:schemeClr>
              </a:solidFill>
            </a:endParaRPr>
          </a:p>
        </p:txBody>
      </p:sp>
      <p:sp>
        <p:nvSpPr>
          <p:cNvPr id="3" name="Содержимое 2"/>
          <p:cNvSpPr>
            <a:spLocks noGrp="1"/>
          </p:cNvSpPr>
          <p:nvPr>
            <p:ph idx="1"/>
          </p:nvPr>
        </p:nvSpPr>
        <p:spPr>
          <a:xfrm>
            <a:off x="467544" y="548680"/>
            <a:ext cx="8229600" cy="6048672"/>
          </a:xfrm>
        </p:spPr>
        <p:style>
          <a:lnRef idx="2">
            <a:schemeClr val="accent3"/>
          </a:lnRef>
          <a:fillRef idx="1">
            <a:schemeClr val="lt1"/>
          </a:fillRef>
          <a:effectRef idx="0">
            <a:schemeClr val="accent3"/>
          </a:effectRef>
          <a:fontRef idx="minor">
            <a:schemeClr val="dk1"/>
          </a:fontRef>
        </p:style>
        <p:txBody>
          <a:bodyPr>
            <a:noAutofit/>
          </a:bodyPr>
          <a:lstStyle/>
          <a:p>
            <a:pPr marL="90488" indent="-1588" algn="just">
              <a:spcBef>
                <a:spcPts val="400"/>
              </a:spcBef>
              <a:buNone/>
            </a:pPr>
            <a:r>
              <a:rPr lang="ru-RU" sz="1800" i="1" dirty="0">
                <a:solidFill>
                  <a:schemeClr val="accent4">
                    <a:lumMod val="75000"/>
                  </a:schemeClr>
                </a:solidFill>
                <a:latin typeface="Times New Roman" pitchFamily="18" charset="0"/>
                <a:cs typeface="Times New Roman" pitchFamily="18" charset="0"/>
              </a:rPr>
              <a:t>Гражданская оборона</a:t>
            </a:r>
            <a:r>
              <a:rPr lang="ru-RU" sz="1800" dirty="0">
                <a:solidFill>
                  <a:schemeClr val="accent4">
                    <a:lumMod val="75000"/>
                  </a:schemeClr>
                </a:solidFill>
                <a:latin typeface="Times New Roman" pitchFamily="18" charset="0"/>
                <a:cs typeface="Times New Roman" pitchFamily="18" charset="0"/>
              </a:rPr>
              <a:t> – </a:t>
            </a:r>
            <a:r>
              <a:rPr lang="ru-RU" sz="1800" dirty="0">
                <a:latin typeface="Times New Roman" pitchFamily="18" charset="0"/>
                <a:cs typeface="Times New Roman" pitchFamily="18" charset="0"/>
              </a:rPr>
              <a:t>система мероприятий по подготовке к защите и по защите населения, материальных и культурных ценностей на территории Российской Федерации от опасностей, возникающих при ведении военных действий или вследствие этих действий, а также при возникновении чрезвычайных ситуаций природного и техногенного характера. </a:t>
            </a:r>
            <a:endParaRPr lang="ru-RU" sz="1800" dirty="0" smtClean="0">
              <a:latin typeface="Times New Roman" pitchFamily="18" charset="0"/>
              <a:cs typeface="Times New Roman" pitchFamily="18" charset="0"/>
            </a:endParaRPr>
          </a:p>
          <a:p>
            <a:pPr marL="90488" indent="-1588" algn="just">
              <a:spcBef>
                <a:spcPts val="400"/>
              </a:spcBef>
              <a:buNone/>
            </a:pPr>
            <a:endParaRPr lang="ru-RU" sz="1000" dirty="0">
              <a:latin typeface="Times New Roman" pitchFamily="18" charset="0"/>
              <a:cs typeface="Times New Roman" pitchFamily="18" charset="0"/>
            </a:endParaRPr>
          </a:p>
          <a:p>
            <a:pPr marL="90488" indent="-1588" algn="just">
              <a:spcBef>
                <a:spcPts val="400"/>
              </a:spcBef>
              <a:buNone/>
            </a:pPr>
            <a:r>
              <a:rPr lang="ru-RU" sz="1800" i="1" dirty="0" smtClean="0">
                <a:solidFill>
                  <a:schemeClr val="accent4">
                    <a:lumMod val="75000"/>
                  </a:schemeClr>
                </a:solidFill>
                <a:latin typeface="Times New Roman" pitchFamily="18" charset="0"/>
                <a:cs typeface="Times New Roman" pitchFamily="18" charset="0"/>
              </a:rPr>
              <a:t>Оповещение населения – </a:t>
            </a:r>
            <a:r>
              <a:rPr lang="ru-RU" sz="1800" dirty="0" smtClean="0">
                <a:latin typeface="Times New Roman" pitchFamily="18" charset="0"/>
                <a:cs typeface="Times New Roman" pitchFamily="18" charset="0"/>
              </a:rPr>
              <a:t>доведение до населения сигналов оповещения  и экстренной информации об опасностях, возникающих при военных конфликтах или вследствие этих конфликтов, а также при чрезвычайных ситуациях природного и техногенного характера.</a:t>
            </a:r>
          </a:p>
          <a:p>
            <a:pPr marL="90488" indent="-1588" algn="just">
              <a:spcBef>
                <a:spcPts val="400"/>
              </a:spcBef>
              <a:buNone/>
            </a:pPr>
            <a:endParaRPr lang="ru-RU" sz="1000" i="1" dirty="0" smtClean="0">
              <a:latin typeface="Times New Roman" pitchFamily="18" charset="0"/>
              <a:cs typeface="Times New Roman" pitchFamily="18" charset="0"/>
            </a:endParaRPr>
          </a:p>
          <a:p>
            <a:pPr marL="90488" indent="-1588" algn="just">
              <a:spcBef>
                <a:spcPts val="400"/>
              </a:spcBef>
              <a:buNone/>
            </a:pPr>
            <a:r>
              <a:rPr lang="ru-RU" sz="1800" i="1" dirty="0" smtClean="0">
                <a:solidFill>
                  <a:schemeClr val="accent4">
                    <a:lumMod val="75000"/>
                  </a:schemeClr>
                </a:solidFill>
                <a:latin typeface="Times New Roman" pitchFamily="18" charset="0"/>
                <a:cs typeface="Times New Roman" pitchFamily="18" charset="0"/>
              </a:rPr>
              <a:t>Чрезвычайная </a:t>
            </a:r>
            <a:r>
              <a:rPr lang="ru-RU" sz="1800" i="1" dirty="0">
                <a:solidFill>
                  <a:schemeClr val="accent4">
                    <a:lumMod val="75000"/>
                  </a:schemeClr>
                </a:solidFill>
                <a:latin typeface="Times New Roman" pitchFamily="18" charset="0"/>
                <a:cs typeface="Times New Roman" pitchFamily="18" charset="0"/>
              </a:rPr>
              <a:t>ситуация</a:t>
            </a:r>
            <a:r>
              <a:rPr lang="ru-RU" sz="1800" dirty="0">
                <a:solidFill>
                  <a:schemeClr val="accent4">
                    <a:lumMod val="75000"/>
                  </a:schemeClr>
                </a:solidFill>
                <a:latin typeface="Times New Roman" pitchFamily="18" charset="0"/>
                <a:cs typeface="Times New Roman" pitchFamily="18" charset="0"/>
              </a:rPr>
              <a:t> – </a:t>
            </a:r>
            <a:r>
              <a:rPr lang="ru-RU" sz="1800" dirty="0">
                <a:latin typeface="Times New Roman" pitchFamily="18" charset="0"/>
                <a:cs typeface="Times New Roman" pitchFamily="18" charset="0"/>
              </a:rPr>
              <a:t>обстановка на определенной территории, сложившаяся в результате аварии, опасного природного явления, катастрофы, стихийного или иного бедствия, которые могут повлечь или повлекли за собой человеческие жертвы, ущерб здоровью людей или окружающей природной среде, значительные материальные потери и нарушение условий жизнедеятельности людей. </a:t>
            </a:r>
            <a:endParaRPr lang="ru-RU" sz="1800" dirty="0" smtClean="0">
              <a:latin typeface="Times New Roman" pitchFamily="18" charset="0"/>
              <a:cs typeface="Times New Roman" pitchFamily="18" charset="0"/>
            </a:endParaRPr>
          </a:p>
          <a:p>
            <a:pPr marL="90488" indent="-1588" algn="just">
              <a:spcBef>
                <a:spcPts val="400"/>
              </a:spcBef>
              <a:buNone/>
            </a:pPr>
            <a:endParaRPr lang="ru-RU" sz="1000" dirty="0">
              <a:latin typeface="Times New Roman" pitchFamily="18" charset="0"/>
              <a:cs typeface="Times New Roman" pitchFamily="18" charset="0"/>
            </a:endParaRPr>
          </a:p>
          <a:p>
            <a:pPr marL="90488" indent="-1588" algn="just">
              <a:spcBef>
                <a:spcPts val="400"/>
              </a:spcBef>
              <a:buNone/>
            </a:pPr>
            <a:r>
              <a:rPr lang="ru-RU" sz="1800" i="1" dirty="0">
                <a:solidFill>
                  <a:schemeClr val="accent4">
                    <a:lumMod val="75000"/>
                  </a:schemeClr>
                </a:solidFill>
                <a:latin typeface="Times New Roman" pitchFamily="18" charset="0"/>
                <a:cs typeface="Times New Roman" pitchFamily="18" charset="0"/>
              </a:rPr>
              <a:t>Подготовка населения в области гражданской обороны</a:t>
            </a:r>
            <a:r>
              <a:rPr lang="ru-RU" sz="1800" dirty="0">
                <a:solidFill>
                  <a:schemeClr val="accent4">
                    <a:lumMod val="75000"/>
                  </a:schemeClr>
                </a:solidFill>
                <a:latin typeface="Times New Roman" pitchFamily="18" charset="0"/>
                <a:cs typeface="Times New Roman" pitchFamily="18" charset="0"/>
              </a:rPr>
              <a:t> – </a:t>
            </a:r>
            <a:r>
              <a:rPr lang="ru-RU" sz="1800" dirty="0">
                <a:latin typeface="Times New Roman" pitchFamily="18" charset="0"/>
                <a:cs typeface="Times New Roman" pitchFamily="18" charset="0"/>
              </a:rPr>
              <a:t>система </a:t>
            </a:r>
            <a:r>
              <a:rPr lang="ru-RU" sz="1800" dirty="0" smtClean="0">
                <a:latin typeface="Times New Roman" pitchFamily="18" charset="0"/>
                <a:cs typeface="Times New Roman" pitchFamily="18" charset="0"/>
              </a:rPr>
              <a:t>мероприятий по </a:t>
            </a:r>
            <a:r>
              <a:rPr lang="ru-RU" sz="1800" dirty="0">
                <a:latin typeface="Times New Roman" pitchFamily="18" charset="0"/>
                <a:cs typeface="Times New Roman" pitchFamily="18" charset="0"/>
              </a:rPr>
              <a:t>обучению населения действиям в случае угрозы возникновения и возникновения опасностей при военных конфликтах или вследствие этих конфликтов, при чрезвычайных ситуациях природного и техногенного характера</a:t>
            </a:r>
            <a:r>
              <a:rPr lang="ru-RU" sz="1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86800" cy="838200"/>
          </a:xfrm>
        </p:spPr>
        <p:txBody>
          <a:bodyPr>
            <a:noAutofit/>
          </a:bodyPr>
          <a:lstStyle/>
          <a:p>
            <a:r>
              <a:rPr lang="ru-RU" sz="2900" b="1" dirty="0" smtClean="0">
                <a:solidFill>
                  <a:schemeClr val="accent4">
                    <a:lumMod val="75000"/>
                  </a:schemeClr>
                </a:solidFill>
                <a:latin typeface="Franklin Gothic Medium (Заголовки)"/>
              </a:rPr>
              <a:t>ПОЛНОМОЧИЯ ОРГАНИЗАЦИЙ В ОБЛАСТИ ГРАЖДАНСКОЙ ОБОРОНЫ</a:t>
            </a:r>
            <a:endParaRPr lang="ru-RU" sz="2900" b="1" dirty="0">
              <a:solidFill>
                <a:schemeClr val="accent4">
                  <a:lumMod val="75000"/>
                </a:schemeClr>
              </a:solidFill>
              <a:latin typeface="Franklin Gothic Medium (Заголовки)"/>
            </a:endParaRPr>
          </a:p>
        </p:txBody>
      </p:sp>
      <p:sp>
        <p:nvSpPr>
          <p:cNvPr id="3" name="Содержимое 2"/>
          <p:cNvSpPr>
            <a:spLocks noGrp="1"/>
          </p:cNvSpPr>
          <p:nvPr>
            <p:ph idx="1"/>
          </p:nvPr>
        </p:nvSpPr>
        <p:spPr>
          <a:xfrm>
            <a:off x="251520" y="1196752"/>
            <a:ext cx="8640960" cy="5328592"/>
          </a:xfrm>
        </p:spPr>
        <p:style>
          <a:lnRef idx="2">
            <a:schemeClr val="accent1"/>
          </a:lnRef>
          <a:fillRef idx="1">
            <a:schemeClr val="lt1"/>
          </a:fillRef>
          <a:effectRef idx="0">
            <a:schemeClr val="accent1"/>
          </a:effectRef>
          <a:fontRef idx="minor">
            <a:schemeClr val="dk1"/>
          </a:fontRef>
        </p:style>
        <p:txBody>
          <a:bodyPr>
            <a:normAutofit/>
          </a:bodyPr>
          <a:lstStyle/>
          <a:p>
            <a:pPr marL="6350" indent="-6350" algn="ctr">
              <a:buNone/>
            </a:pPr>
            <a:r>
              <a:rPr lang="ru-RU" sz="2600" dirty="0" smtClean="0">
                <a:solidFill>
                  <a:schemeClr val="accent4">
                    <a:lumMod val="75000"/>
                  </a:schemeClr>
                </a:solidFill>
                <a:latin typeface="Times New Roman" pitchFamily="18" charset="0"/>
                <a:cs typeface="Times New Roman" pitchFamily="18" charset="0"/>
              </a:rPr>
              <a:t>ОРГАНИЗАЦИИ В ПРЕДЕЛАХ СВОИХ ПОЛНОМОЧИЙ И В ПОРЯДКЕ, УСТАНОВЛЕННЫМ ФЕДЕРАЛЬНЫМИ ЗАКОНАМИ И ИНЫМИ НОРМАТИВНЫМИ ПРАВОВЫМИ АКТАМИ:</a:t>
            </a:r>
          </a:p>
          <a:p>
            <a:pPr marL="6350" indent="-6350" algn="ctr">
              <a:buNone/>
            </a:pPr>
            <a:endParaRPr lang="ru-RU" dirty="0" smtClean="0">
              <a:solidFill>
                <a:schemeClr val="accent1">
                  <a:lumMod val="50000"/>
                </a:schemeClr>
              </a:solidFill>
              <a:latin typeface="Times New Roman" pitchFamily="18" charset="0"/>
              <a:cs typeface="Times New Roman" pitchFamily="18" charset="0"/>
            </a:endParaRPr>
          </a:p>
          <a:p>
            <a:pPr algn="just">
              <a:spcBef>
                <a:spcPts val="400"/>
              </a:spcBef>
              <a:buFont typeface="Wingdings" pitchFamily="2" charset="2"/>
              <a:buChar char="ü"/>
            </a:pPr>
            <a:r>
              <a:rPr lang="ru-RU" sz="2000" dirty="0" smtClean="0">
                <a:solidFill>
                  <a:schemeClr val="tx1"/>
                </a:solidFill>
                <a:latin typeface="Times New Roman" pitchFamily="18" charset="0"/>
                <a:cs typeface="Times New Roman" pitchFamily="18" charset="0"/>
              </a:rPr>
              <a:t>планируют и организуют проведение мероприятий по гражданской обороне;</a:t>
            </a:r>
          </a:p>
          <a:p>
            <a:pPr algn="just">
              <a:spcBef>
                <a:spcPts val="400"/>
              </a:spcBef>
              <a:buFont typeface="Wingdings" pitchFamily="2" charset="2"/>
              <a:buChar char="ü"/>
            </a:pPr>
            <a:r>
              <a:rPr lang="ru-RU" sz="2000" dirty="0" smtClean="0">
                <a:solidFill>
                  <a:schemeClr val="tx1"/>
                </a:solidFill>
                <a:latin typeface="Times New Roman" pitchFamily="18" charset="0"/>
                <a:cs typeface="Times New Roman" pitchFamily="18" charset="0"/>
              </a:rPr>
              <a:t>проводят мероприятия по поддержанию своего устойчивого функционирования в военное время;</a:t>
            </a:r>
          </a:p>
          <a:p>
            <a:pPr algn="just">
              <a:spcBef>
                <a:spcPts val="400"/>
              </a:spcBef>
              <a:buFont typeface="Wingdings" pitchFamily="2" charset="2"/>
              <a:buChar char="ü"/>
            </a:pPr>
            <a:r>
              <a:rPr lang="ru-RU" sz="2000" dirty="0" smtClean="0">
                <a:solidFill>
                  <a:schemeClr val="tx1"/>
                </a:solidFill>
                <a:latin typeface="Times New Roman" pitchFamily="18" charset="0"/>
                <a:cs typeface="Times New Roman" pitchFamily="18" charset="0"/>
              </a:rPr>
              <a:t>осуществляют подготовку своих работников в области гражданской обороны;</a:t>
            </a:r>
          </a:p>
          <a:p>
            <a:pPr algn="just">
              <a:spcBef>
                <a:spcPts val="400"/>
              </a:spcBef>
              <a:buFont typeface="Wingdings" pitchFamily="2" charset="2"/>
              <a:buChar char="ü"/>
            </a:pPr>
            <a:r>
              <a:rPr lang="ru-RU" sz="2000" dirty="0" smtClean="0">
                <a:solidFill>
                  <a:schemeClr val="tx1"/>
                </a:solidFill>
                <a:latin typeface="Times New Roman" pitchFamily="18" charset="0"/>
                <a:cs typeface="Times New Roman" pitchFamily="18" charset="0"/>
              </a:rPr>
              <a:t>создают и содержат в целях гражданской обороны запасы материально-технических, продовольственных, медицинских и иных средств.</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766192"/>
          </a:xfrm>
        </p:spPr>
        <p:txBody>
          <a:bodyPr>
            <a:noAutofit/>
          </a:bodyPr>
          <a:lstStyle/>
          <a:p>
            <a:r>
              <a:rPr lang="ru-RU" sz="2600" b="1" dirty="0" smtClean="0">
                <a:solidFill>
                  <a:schemeClr val="accent4">
                    <a:lumMod val="75000"/>
                  </a:schemeClr>
                </a:solidFill>
                <a:latin typeface="Franklin Gothic Medium (Заголовки)"/>
                <a:cs typeface="Times New Roman" pitchFamily="18" charset="0"/>
              </a:rPr>
              <a:t>ПРАВА И ОБЯЗАННОСТИ ГРАЖДАН РОССИЙСКОЙ ФЕДЕРАЦИИ В ОБЛАСТИ ГРАЖДАНСКОЙ ОБОРОНЫ</a:t>
            </a:r>
            <a:endParaRPr lang="ru-RU" sz="2600" b="1" dirty="0">
              <a:solidFill>
                <a:schemeClr val="accent4">
                  <a:lumMod val="75000"/>
                </a:schemeClr>
              </a:solidFill>
              <a:latin typeface="Franklin Gothic Medium (Заголовки)"/>
              <a:cs typeface="Times New Roman" pitchFamily="18" charset="0"/>
            </a:endParaRPr>
          </a:p>
        </p:txBody>
      </p:sp>
      <p:sp>
        <p:nvSpPr>
          <p:cNvPr id="3" name="Содержимое 2"/>
          <p:cNvSpPr>
            <a:spLocks noGrp="1"/>
          </p:cNvSpPr>
          <p:nvPr>
            <p:ph idx="1"/>
          </p:nvPr>
        </p:nvSpPr>
        <p:spPr>
          <a:xfrm>
            <a:off x="304800" y="1268760"/>
            <a:ext cx="8686800" cy="5184576"/>
          </a:xfrm>
        </p:spPr>
        <p:style>
          <a:lnRef idx="2">
            <a:schemeClr val="accent1"/>
          </a:lnRef>
          <a:fillRef idx="1">
            <a:schemeClr val="lt1"/>
          </a:fillRef>
          <a:effectRef idx="0">
            <a:schemeClr val="accent1"/>
          </a:effectRef>
          <a:fontRef idx="minor">
            <a:schemeClr val="dk1"/>
          </a:fontRef>
        </p:style>
        <p:txBody>
          <a:bodyPr>
            <a:normAutofit/>
          </a:bodyPr>
          <a:lstStyle/>
          <a:p>
            <a:pPr marL="1588" indent="-1588" algn="ctr">
              <a:buNone/>
            </a:pPr>
            <a:r>
              <a:rPr lang="ru-RU" sz="2400" dirty="0" smtClean="0">
                <a:solidFill>
                  <a:schemeClr val="accent4">
                    <a:lumMod val="75000"/>
                  </a:schemeClr>
                </a:solidFill>
                <a:latin typeface="Times New Roman" pitchFamily="18" charset="0"/>
                <a:cs typeface="Times New Roman" pitchFamily="18" charset="0"/>
              </a:rPr>
              <a:t>ГРАЖДАНЕ РОССИЙСКОЙ ФЕДЕРАЦИИ В СООТВЕТСТВИИ С ФЕДЕРАЛЬНЫМИ ЗАКОНАМИ И ИНЫМИ НОРМАТИВНЫМИ ПРАВОВЫМИ АКТАМИ РОССИЙСКОЙ ФЕДЕРАЦИИ:</a:t>
            </a:r>
          </a:p>
          <a:p>
            <a:pPr marL="1588" indent="-1588" algn="ctr">
              <a:buNone/>
            </a:pPr>
            <a:endParaRPr lang="ru-RU" sz="2500" dirty="0" smtClean="0">
              <a:latin typeface="Times New Roman" pitchFamily="18" charset="0"/>
              <a:cs typeface="Times New Roman" pitchFamily="18" charset="0"/>
            </a:endParaRPr>
          </a:p>
          <a:p>
            <a:pPr algn="just">
              <a:spcBef>
                <a:spcPts val="400"/>
              </a:spcBef>
              <a:buFont typeface="Wingdings" pitchFamily="2" charset="2"/>
              <a:buChar char="ü"/>
            </a:pPr>
            <a:r>
              <a:rPr lang="ru-RU" sz="2400" dirty="0" smtClean="0">
                <a:solidFill>
                  <a:schemeClr val="tx1"/>
                </a:solidFill>
                <a:latin typeface="Times New Roman" pitchFamily="18" charset="0"/>
                <a:cs typeface="Times New Roman" pitchFamily="18" charset="0"/>
              </a:rPr>
              <a:t>проходят подготовку в области гражданской обороны;</a:t>
            </a:r>
          </a:p>
          <a:p>
            <a:pPr algn="just">
              <a:spcBef>
                <a:spcPts val="400"/>
              </a:spcBef>
              <a:buFont typeface="Wingdings" pitchFamily="2" charset="2"/>
              <a:buChar char="ü"/>
            </a:pPr>
            <a:r>
              <a:rPr lang="ru-RU" sz="2400" dirty="0" smtClean="0">
                <a:solidFill>
                  <a:schemeClr val="tx1"/>
                </a:solidFill>
                <a:latin typeface="Times New Roman" pitchFamily="18" charset="0"/>
                <a:cs typeface="Times New Roman" pitchFamily="18" charset="0"/>
              </a:rPr>
              <a:t>принимают участие в проведении других мероприятий по гражданской обороне;</a:t>
            </a:r>
          </a:p>
          <a:p>
            <a:pPr algn="just">
              <a:spcBef>
                <a:spcPts val="400"/>
              </a:spcBef>
              <a:buFont typeface="Wingdings" pitchFamily="2" charset="2"/>
              <a:buChar char="ü"/>
            </a:pPr>
            <a:r>
              <a:rPr lang="ru-RU" sz="2400" dirty="0" smtClean="0">
                <a:solidFill>
                  <a:schemeClr val="tx1"/>
                </a:solidFill>
                <a:latin typeface="Times New Roman" pitchFamily="18" charset="0"/>
                <a:cs typeface="Times New Roman" pitchFamily="18" charset="0"/>
              </a:rPr>
              <a:t>оказывают содействие органам государственной власти и организациям в решении задач в области гражданской обороны.</a:t>
            </a:r>
            <a:endParaRPr lang="ru-RU"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856984" cy="838200"/>
          </a:xfrm>
        </p:spPr>
        <p:txBody>
          <a:bodyPr>
            <a:normAutofit fontScale="90000"/>
          </a:bodyPr>
          <a:lstStyle/>
          <a:p>
            <a:r>
              <a:rPr lang="ru-RU" dirty="0" smtClean="0">
                <a:solidFill>
                  <a:schemeClr val="accent4">
                    <a:lumMod val="75000"/>
                  </a:schemeClr>
                </a:solidFill>
              </a:rPr>
              <a:t>ДЕЙСТВИЯ НАСЕЛЕНИЯ ПРИ </a:t>
            </a:r>
            <a:r>
              <a:rPr lang="ru-RU" dirty="0" err="1" smtClean="0">
                <a:solidFill>
                  <a:schemeClr val="accent4">
                    <a:lumMod val="75000"/>
                  </a:schemeClr>
                </a:solidFill>
              </a:rPr>
              <a:t>чс</a:t>
            </a:r>
            <a:r>
              <a:rPr lang="ru-RU" dirty="0" smtClean="0">
                <a:solidFill>
                  <a:schemeClr val="accent4">
                    <a:lumMod val="75000"/>
                  </a:schemeClr>
                </a:solidFill>
              </a:rPr>
              <a:t> ТЕХНОГЕННОГО ХАРАКТЕРА</a:t>
            </a:r>
            <a:endParaRPr lang="ru-RU" dirty="0">
              <a:solidFill>
                <a:schemeClr val="accent4">
                  <a:lumMod val="75000"/>
                </a:schemeClr>
              </a:solidFill>
            </a:endParaRPr>
          </a:p>
        </p:txBody>
      </p:sp>
      <p:sp>
        <p:nvSpPr>
          <p:cNvPr id="3" name="Содержимое 2"/>
          <p:cNvSpPr>
            <a:spLocks noGrp="1"/>
          </p:cNvSpPr>
          <p:nvPr>
            <p:ph idx="1"/>
          </p:nvPr>
        </p:nvSpPr>
        <p:spPr>
          <a:xfrm>
            <a:off x="251520" y="1196752"/>
            <a:ext cx="8640960" cy="54006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6350" indent="11113" algn="ctr">
              <a:buNone/>
            </a:pPr>
            <a:r>
              <a:rPr lang="ru-RU" sz="2000" dirty="0" smtClean="0">
                <a:solidFill>
                  <a:schemeClr val="accent4">
                    <a:lumMod val="75000"/>
                  </a:schemeClr>
                </a:solidFill>
                <a:latin typeface="Times New Roman" pitchFamily="18" charset="0"/>
                <a:cs typeface="Times New Roman" pitchFamily="18" charset="0"/>
              </a:rPr>
              <a:t>ДЕЙСТВИЯ ПРИ ОБНАРУЖЕНИИ ПРИЗНАКОВ ПОЖАРА (ОТКРЫТОЕ ГОРЕНИЕ, ЗАДЫМЛЕНИЕ, ЗАПАХ ГАРИ, ПОВЫШЕНИЕ ТЕМПЕРАТУРЫ  ВОЗДУХА):</a:t>
            </a:r>
          </a:p>
          <a:p>
            <a:pPr marL="6350" indent="11113" algn="ctr">
              <a:buNone/>
            </a:pPr>
            <a:endParaRPr lang="ru-RU" sz="1400" dirty="0" smtClean="0">
              <a:solidFill>
                <a:schemeClr val="accent4">
                  <a:lumMod val="75000"/>
                </a:schemeClr>
              </a:solidFill>
            </a:endParaRPr>
          </a:p>
          <a:p>
            <a:pPr algn="just">
              <a:spcBef>
                <a:spcPts val="400"/>
              </a:spcBef>
              <a:buFont typeface="Wingdings" pitchFamily="2" charset="2"/>
              <a:buChar char="ü"/>
            </a:pPr>
            <a:r>
              <a:rPr lang="ru-RU" sz="1600" dirty="0" smtClean="0">
                <a:latin typeface="Times New Roman" pitchFamily="18" charset="0"/>
                <a:cs typeface="Times New Roman" pitchFamily="18" charset="0"/>
              </a:rPr>
              <a:t>Немедленно сообщите об этом по телефону в пожарную охрану. Сообщите наименование объекта защиты, адрес его расположения, место возникновения пожара. Сообщите о наличии людей, нуждающихся в помощи и обстановке на месте пожара. Назовите свою фамилию.</a:t>
            </a:r>
          </a:p>
          <a:p>
            <a:pPr algn="just">
              <a:spcBef>
                <a:spcPts val="400"/>
              </a:spcBef>
              <a:buFont typeface="Wingdings" pitchFamily="2" charset="2"/>
              <a:buChar char="ü"/>
            </a:pPr>
            <a:r>
              <a:rPr lang="ru-RU" sz="1600" dirty="0" smtClean="0">
                <a:latin typeface="Times New Roman" pitchFamily="18" charset="0"/>
                <a:cs typeface="Times New Roman" pitchFamily="18" charset="0"/>
              </a:rPr>
              <a:t>При условии отсутствия угрозы жизни и здоровью, примите меры по тушению пожара в начальной стадии, используя первичные средства пожаротушения.</a:t>
            </a:r>
          </a:p>
          <a:p>
            <a:pPr algn="just">
              <a:spcBef>
                <a:spcPts val="400"/>
              </a:spcBef>
              <a:buFont typeface="Wingdings" pitchFamily="2" charset="2"/>
              <a:buChar char="ü"/>
            </a:pPr>
            <a:r>
              <a:rPr lang="ru-RU" sz="1600" dirty="0" smtClean="0">
                <a:latin typeface="Times New Roman" pitchFamily="18" charset="0"/>
                <a:cs typeface="Times New Roman" pitchFamily="18" charset="0"/>
              </a:rPr>
              <a:t>Запустите систему оповещения и управления эвакуацией людей, нажав на кнопку ручного пожарного </a:t>
            </a:r>
            <a:r>
              <a:rPr lang="ru-RU" sz="1600" dirty="0" err="1" smtClean="0">
                <a:latin typeface="Times New Roman" pitchFamily="18" charset="0"/>
                <a:cs typeface="Times New Roman" pitchFamily="18" charset="0"/>
              </a:rPr>
              <a:t>извещателя</a:t>
            </a:r>
            <a:r>
              <a:rPr lang="ru-RU" sz="1600" dirty="0" smtClean="0">
                <a:latin typeface="Times New Roman" pitchFamily="18" charset="0"/>
                <a:cs typeface="Times New Roman" pitchFamily="18" charset="0"/>
              </a:rPr>
              <a:t>. Примите меры по эвакуации людей. Ближайший эвакуационный выход можно найти при помощи плана эвакуации, расположенного в здании. Эвакуационные выходы обозначены табличками «Выход». При эвакуации избегайте паники. Помогите эвакуироваться детям и людям с ограниченными возможностями.</a:t>
            </a:r>
          </a:p>
          <a:p>
            <a:pPr algn="just">
              <a:spcBef>
                <a:spcPts val="400"/>
              </a:spcBef>
              <a:buFont typeface="Wingdings" pitchFamily="2" charset="2"/>
              <a:buChar char="ü"/>
            </a:pPr>
            <a:r>
              <a:rPr lang="ru-RU" sz="1600" dirty="0" smtClean="0">
                <a:latin typeface="Times New Roman" pitchFamily="18" charset="0"/>
                <a:cs typeface="Times New Roman" pitchFamily="18" charset="0"/>
              </a:rPr>
              <a:t>При задымлении передвигайтесь, пригнувшись к полу, органы дыхания, по возможности, прикройте мокрыми материалами. В случае невозможности самостоятельно покинуть здание подойдите к ближайшему окну и обозначьте свое присутствие в здании криком или жестикуляцией. </a:t>
            </a:r>
            <a:endParaRPr lang="ru-RU" sz="1600" dirty="0" smtClean="0">
              <a:solidFill>
                <a:schemeClr val="accent4">
                  <a:lumMod val="75000"/>
                </a:schemeClr>
              </a:solidFill>
              <a:latin typeface="Times New Roman" pitchFamily="18" charset="0"/>
              <a:cs typeface="Times New Roman" pitchFamily="18" charset="0"/>
            </a:endParaRPr>
          </a:p>
          <a:p>
            <a:pPr algn="just">
              <a:spcBef>
                <a:spcPts val="400"/>
              </a:spcBef>
              <a:buFont typeface="Wingdings" pitchFamily="2" charset="2"/>
              <a:buChar char="ü"/>
            </a:pPr>
            <a:r>
              <a:rPr lang="ru-RU" sz="1600" dirty="0" smtClean="0">
                <a:latin typeface="Times New Roman" pitchFamily="18" charset="0"/>
                <a:cs typeface="Times New Roman" pitchFamily="18" charset="0"/>
              </a:rPr>
              <a:t>Организуйте встречу подразделений пожарной охраны. Расскажите об известных вам обстоятельствах пожара (место возникновения, нахождение людей в здании).</a:t>
            </a:r>
          </a:p>
          <a:p>
            <a:pPr>
              <a:buFont typeface="Wingdings" pitchFamily="2" charset="2"/>
              <a:buChar char="ü"/>
            </a:pP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30816" cy="838200"/>
          </a:xfrm>
        </p:spPr>
        <p:txBody>
          <a:bodyPr>
            <a:normAutofit fontScale="90000"/>
          </a:bodyPr>
          <a:lstStyle/>
          <a:p>
            <a:r>
              <a:rPr lang="ru-RU" dirty="0" smtClean="0">
                <a:solidFill>
                  <a:schemeClr val="accent4">
                    <a:lumMod val="75000"/>
                  </a:schemeClr>
                </a:solidFill>
              </a:rPr>
              <a:t>ДЕЙСТВИЯ НАСЕЛЕНИЯ ПРИ </a:t>
            </a:r>
            <a:r>
              <a:rPr lang="ru-RU" dirty="0" err="1" smtClean="0">
                <a:solidFill>
                  <a:schemeClr val="accent4">
                    <a:lumMod val="75000"/>
                  </a:schemeClr>
                </a:solidFill>
              </a:rPr>
              <a:t>чс</a:t>
            </a:r>
            <a:r>
              <a:rPr lang="ru-RU" dirty="0" smtClean="0">
                <a:solidFill>
                  <a:schemeClr val="accent4">
                    <a:lumMod val="75000"/>
                  </a:schemeClr>
                </a:solidFill>
              </a:rPr>
              <a:t> ТЕХНОГЕННОГО ХАРАКТЕРА</a:t>
            </a:r>
            <a:endParaRPr lang="ru-RU" dirty="0"/>
          </a:p>
        </p:txBody>
      </p:sp>
      <p:pic>
        <p:nvPicPr>
          <p:cNvPr id="4" name="Содержимое 3" descr="gl (1).jpg"/>
          <p:cNvPicPr>
            <a:picLocks noGrp="1" noChangeAspect="1"/>
          </p:cNvPicPr>
          <p:nvPr>
            <p:ph idx="1"/>
          </p:nvPr>
        </p:nvPicPr>
        <p:blipFill>
          <a:blip r:embed="rId2" cstate="print"/>
          <a:stretch>
            <a:fillRect/>
          </a:stretch>
        </p:blipFill>
        <p:spPr>
          <a:xfrm>
            <a:off x="6732240" y="1196752"/>
            <a:ext cx="2270164" cy="1368152"/>
          </a:xfrm>
        </p:spPr>
      </p:pic>
      <p:sp>
        <p:nvSpPr>
          <p:cNvPr id="7" name="TextBox 6"/>
          <p:cNvSpPr txBox="1"/>
          <p:nvPr/>
        </p:nvSpPr>
        <p:spPr>
          <a:xfrm>
            <a:off x="179512" y="1196753"/>
            <a:ext cx="6480720" cy="547260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6350" indent="11113" algn="ctr">
              <a:buNone/>
            </a:pPr>
            <a:r>
              <a:rPr lang="ru-RU" dirty="0" smtClean="0">
                <a:solidFill>
                  <a:schemeClr val="accent4">
                    <a:lumMod val="75000"/>
                  </a:schemeClr>
                </a:solidFill>
                <a:latin typeface="Times New Roman" pitchFamily="18" charset="0"/>
                <a:cs typeface="Times New Roman" pitchFamily="18" charset="0"/>
              </a:rPr>
              <a:t>ДЕЙСТВИЯ ПРИ ОБНАРУЖЕНИИ ПРИЗНАКОВ ПОЖАРА (ОТКРЫТОЕ ГОРЕНИЕ, ЗАДЫМЛЕНИЕ, ЗАПАХ ГАРИ, ПОВЫШЕНИЕ ТЕМПЕРАТУРЫ  ВОЗДУХА):</a:t>
            </a:r>
          </a:p>
          <a:p>
            <a:pPr marL="6350" indent="11113" algn="ctr">
              <a:buNone/>
            </a:pPr>
            <a:endParaRPr lang="ru-RU" sz="1600" dirty="0" smtClean="0">
              <a:solidFill>
                <a:schemeClr val="accent4">
                  <a:lumMod val="75000"/>
                </a:schemeClr>
              </a:solidFill>
            </a:endParaRPr>
          </a:p>
          <a:p>
            <a:pPr marL="179388" indent="-179388" algn="just">
              <a:spcBef>
                <a:spcPts val="400"/>
              </a:spcBef>
              <a:buClr>
                <a:schemeClr val="accent4">
                  <a:lumMod val="75000"/>
                </a:schemeClr>
              </a:buClr>
              <a:buFont typeface="Wingdings" pitchFamily="2" charset="2"/>
              <a:buChar char="ü"/>
            </a:pPr>
            <a:r>
              <a:rPr lang="ru-RU" sz="1400" dirty="0" smtClean="0">
                <a:latin typeface="Times New Roman" pitchFamily="18" charset="0"/>
                <a:cs typeface="Times New Roman" pitchFamily="18" charset="0"/>
              </a:rPr>
              <a:t>Немедленно сообщите об этом по телефону в пожарную охрану. Сообщите наименование объекта защиты, адрес его расположения, место возникновения пожара. Сообщите о наличии людей, нуждающихся в помощи и обстановке на месте пожара. Назовите свою фамилию.</a:t>
            </a:r>
          </a:p>
          <a:p>
            <a:pPr marL="179388" indent="-179388" algn="just">
              <a:spcBef>
                <a:spcPts val="400"/>
              </a:spcBef>
              <a:buClr>
                <a:schemeClr val="accent4">
                  <a:lumMod val="75000"/>
                </a:schemeClr>
              </a:buClr>
              <a:buFont typeface="Wingdings" pitchFamily="2" charset="2"/>
              <a:buChar char="ü"/>
            </a:pPr>
            <a:r>
              <a:rPr lang="ru-RU" sz="1400" dirty="0" smtClean="0">
                <a:latin typeface="Times New Roman" pitchFamily="18" charset="0"/>
                <a:cs typeface="Times New Roman" pitchFamily="18" charset="0"/>
              </a:rPr>
              <a:t>При условии отсутствия угрозы жизни и здоровью, примите меры по тушению пожара в начальной стадии, используя первичные средства пожаротушения.</a:t>
            </a:r>
          </a:p>
          <a:p>
            <a:pPr marL="179388" indent="-179388" algn="just">
              <a:spcBef>
                <a:spcPts val="400"/>
              </a:spcBef>
              <a:buClr>
                <a:schemeClr val="accent4">
                  <a:lumMod val="75000"/>
                </a:schemeClr>
              </a:buClr>
              <a:buFont typeface="Wingdings" pitchFamily="2" charset="2"/>
              <a:buChar char="ü"/>
            </a:pPr>
            <a:r>
              <a:rPr lang="ru-RU" sz="1400" dirty="0" smtClean="0">
                <a:latin typeface="Times New Roman" pitchFamily="18" charset="0"/>
                <a:cs typeface="Times New Roman" pitchFamily="18" charset="0"/>
              </a:rPr>
              <a:t>Запустите систему оповещения и управления эвакуацией людей, нажав на кнопку ручного пожарного </a:t>
            </a:r>
            <a:r>
              <a:rPr lang="ru-RU" sz="1400" dirty="0" err="1" smtClean="0">
                <a:latin typeface="Times New Roman" pitchFamily="18" charset="0"/>
                <a:cs typeface="Times New Roman" pitchFamily="18" charset="0"/>
              </a:rPr>
              <a:t>извещателя</a:t>
            </a:r>
            <a:r>
              <a:rPr lang="ru-RU" sz="1400" dirty="0" smtClean="0">
                <a:latin typeface="Times New Roman" pitchFamily="18" charset="0"/>
                <a:cs typeface="Times New Roman" pitchFamily="18" charset="0"/>
              </a:rPr>
              <a:t>. Примите меры по эвакуации людей. Ближайший эвакуационный выход можно найти при помощи плана эвакуации, расположенного в здании. Эвакуационные выходы обозначены табличками «Выход». При эвакуации избегайте паники. Помогите эвакуироваться детям и людям с ограниченными возможностями.</a:t>
            </a:r>
          </a:p>
          <a:p>
            <a:pPr marL="179388" indent="-179388" algn="just">
              <a:spcBef>
                <a:spcPts val="400"/>
              </a:spcBef>
              <a:buClr>
                <a:schemeClr val="accent4">
                  <a:lumMod val="75000"/>
                </a:schemeClr>
              </a:buClr>
              <a:buFont typeface="Wingdings" pitchFamily="2" charset="2"/>
              <a:buChar char="ü"/>
            </a:pPr>
            <a:r>
              <a:rPr lang="ru-RU" sz="1400" dirty="0" smtClean="0">
                <a:latin typeface="Times New Roman" pitchFamily="18" charset="0"/>
                <a:cs typeface="Times New Roman" pitchFamily="18" charset="0"/>
              </a:rPr>
              <a:t>При задымлении передвигайтесь, пригнувшись к полу, органы дыхания, по возможности, прикройте мокрыми материалами. В случае невозможности самостоятельно покинуть здание подойдите к ближайшему окну и обозначьте свое присутствие в здании криком или жестикуляцией. </a:t>
            </a:r>
            <a:endParaRPr lang="ru-RU" sz="1400" dirty="0" smtClean="0">
              <a:solidFill>
                <a:schemeClr val="accent4">
                  <a:lumMod val="75000"/>
                </a:schemeClr>
              </a:solidFill>
              <a:latin typeface="Times New Roman" pitchFamily="18" charset="0"/>
              <a:cs typeface="Times New Roman" pitchFamily="18" charset="0"/>
            </a:endParaRPr>
          </a:p>
          <a:p>
            <a:pPr marL="179388" indent="-179388" algn="just">
              <a:spcBef>
                <a:spcPts val="400"/>
              </a:spcBef>
              <a:buClr>
                <a:schemeClr val="accent4">
                  <a:lumMod val="75000"/>
                </a:schemeClr>
              </a:buClr>
              <a:buFont typeface="Wingdings" pitchFamily="2" charset="2"/>
              <a:buChar char="ü"/>
            </a:pPr>
            <a:r>
              <a:rPr lang="ru-RU" sz="1400" dirty="0" smtClean="0">
                <a:latin typeface="Times New Roman" pitchFamily="18" charset="0"/>
                <a:cs typeface="Times New Roman" pitchFamily="18" charset="0"/>
              </a:rPr>
              <a:t>Организуйте встречу подразделений пожарной охраны. Расскажите об известных вам обстоятельствах пожара (место возникновения, нахождение людей в здании).</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58808" cy="838200"/>
          </a:xfrm>
        </p:spPr>
        <p:txBody>
          <a:bodyPr>
            <a:normAutofit fontScale="90000"/>
          </a:bodyPr>
          <a:lstStyle/>
          <a:p>
            <a:r>
              <a:rPr lang="ru-RU" dirty="0" smtClean="0">
                <a:solidFill>
                  <a:schemeClr val="accent4">
                    <a:lumMod val="75000"/>
                  </a:schemeClr>
                </a:solidFill>
              </a:rPr>
              <a:t>ДЕЙСТВИЯ НАСЕЛЕНИЯ ПРИ </a:t>
            </a:r>
            <a:r>
              <a:rPr lang="ru-RU" dirty="0" err="1" smtClean="0">
                <a:solidFill>
                  <a:schemeClr val="accent4">
                    <a:lumMod val="75000"/>
                  </a:schemeClr>
                </a:solidFill>
              </a:rPr>
              <a:t>чс</a:t>
            </a:r>
            <a:r>
              <a:rPr lang="ru-RU" dirty="0" smtClean="0">
                <a:solidFill>
                  <a:schemeClr val="accent4">
                    <a:lumMod val="75000"/>
                  </a:schemeClr>
                </a:solidFill>
              </a:rPr>
              <a:t> ТЕХНОГЕННОГО ХАРАКТЕРА</a:t>
            </a:r>
            <a:endParaRPr lang="ru-RU" dirty="0"/>
          </a:p>
        </p:txBody>
      </p:sp>
      <p:pic>
        <p:nvPicPr>
          <p:cNvPr id="4" name="Содержимое 3" descr="forbidden-sign-with-flip-lighter-icon-on-white-background-stop-silhouette-symbol-no-smoking-prohibition-sign-flat-style-vector.jpg"/>
          <p:cNvPicPr>
            <a:picLocks noGrp="1" noChangeAspect="1"/>
          </p:cNvPicPr>
          <p:nvPr>
            <p:ph idx="1"/>
          </p:nvPr>
        </p:nvPicPr>
        <p:blipFill>
          <a:blip r:embed="rId2" cstate="print"/>
          <a:stretch>
            <a:fillRect/>
          </a:stretch>
        </p:blipFill>
        <p:spPr>
          <a:xfrm>
            <a:off x="7308304" y="1268760"/>
            <a:ext cx="1656184" cy="1656184"/>
          </a:xfrm>
        </p:spPr>
      </p:pic>
      <p:sp>
        <p:nvSpPr>
          <p:cNvPr id="5" name="TextBox 4"/>
          <p:cNvSpPr txBox="1"/>
          <p:nvPr/>
        </p:nvSpPr>
        <p:spPr>
          <a:xfrm>
            <a:off x="179512" y="1268760"/>
            <a:ext cx="6984776" cy="54006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smtClean="0">
                <a:solidFill>
                  <a:schemeClr val="accent4">
                    <a:lumMod val="75000"/>
                  </a:schemeClr>
                </a:solidFill>
                <a:latin typeface="Times New Roman" pitchFamily="18" charset="0"/>
                <a:cs typeface="Times New Roman" pitchFamily="18" charset="0"/>
              </a:rPr>
              <a:t>ВЗРЫВЫ</a:t>
            </a:r>
          </a:p>
          <a:p>
            <a:pPr algn="ctr"/>
            <a:r>
              <a:rPr lang="ru-RU" dirty="0" smtClean="0">
                <a:solidFill>
                  <a:schemeClr val="accent4">
                    <a:lumMod val="75000"/>
                  </a:schemeClr>
                </a:solidFill>
                <a:latin typeface="Times New Roman" pitchFamily="18" charset="0"/>
                <a:cs typeface="Times New Roman" pitchFamily="18" charset="0"/>
              </a:rPr>
              <a:t>ДЕЙСТВИЯ ПРИ ВЗРЫВАХ И ОБРУШЕНИИ ЗДАНИЯ:</a:t>
            </a:r>
          </a:p>
          <a:p>
            <a:pPr algn="ctr"/>
            <a:endParaRPr lang="ru-RU" dirty="0" smtClean="0">
              <a:solidFill>
                <a:schemeClr val="accent4">
                  <a:lumMod val="75000"/>
                </a:schemeClr>
              </a:solidFill>
              <a:latin typeface="Times New Roman" pitchFamily="18" charset="0"/>
              <a:cs typeface="Times New Roman" pitchFamily="18" charset="0"/>
            </a:endParaRPr>
          </a:p>
          <a:p>
            <a:pPr marL="179388" indent="-179388" algn="just">
              <a:spcBef>
                <a:spcPts val="400"/>
              </a:spcBef>
              <a:buClr>
                <a:schemeClr val="accent4">
                  <a:lumMod val="75000"/>
                </a:schemeClr>
              </a:buClr>
              <a:buFont typeface="Wingdings" pitchFamily="2" charset="2"/>
              <a:buChar char="ü"/>
            </a:pPr>
            <a:r>
              <a:rPr lang="ru-RU" sz="1300" dirty="0" smtClean="0">
                <a:latin typeface="Times New Roman" pitchFamily="18" charset="0"/>
                <a:cs typeface="Times New Roman" pitchFamily="18" charset="0"/>
              </a:rPr>
              <a:t>Не поддавайтесь панике. Оцените обстановку вокруг себя. В случае отсутствия угрозы, покиньте зону разрушения. Помогите пострадавшим, детям и людям с ограниченными возможностями.</a:t>
            </a:r>
          </a:p>
          <a:p>
            <a:pPr marL="179388" indent="-179388" algn="just">
              <a:spcBef>
                <a:spcPts val="400"/>
              </a:spcBef>
              <a:buClr>
                <a:schemeClr val="accent4">
                  <a:lumMod val="75000"/>
                </a:schemeClr>
              </a:buClr>
              <a:buFont typeface="Wingdings" pitchFamily="2" charset="2"/>
              <a:buChar char="ü"/>
            </a:pPr>
            <a:r>
              <a:rPr lang="ru-RU" sz="1300" dirty="0" smtClean="0">
                <a:latin typeface="Times New Roman" pitchFamily="18" charset="0"/>
                <a:cs typeface="Times New Roman" pitchFamily="18" charset="0"/>
              </a:rPr>
              <a:t>Остерегайтесь возможных вторичных факторов разрушения. После взрыва возможно падение частей разрушившихся конструкций, вынос высокого напряжения на токопроводящие части конструкций, выброс в воздух вредных веществ, возникновение пожара. Не используйте открытый огонь.</a:t>
            </a:r>
          </a:p>
          <a:p>
            <a:pPr marL="179388" indent="-179388" algn="just">
              <a:spcBef>
                <a:spcPts val="400"/>
              </a:spcBef>
              <a:buClr>
                <a:schemeClr val="accent4">
                  <a:lumMod val="75000"/>
                </a:schemeClr>
              </a:buClr>
              <a:buFont typeface="Wingdings" pitchFamily="2" charset="2"/>
              <a:buChar char="ü"/>
            </a:pPr>
            <a:r>
              <a:rPr lang="ru-RU" sz="1300" dirty="0" smtClean="0">
                <a:latin typeface="Times New Roman" pitchFamily="18" charset="0"/>
                <a:cs typeface="Times New Roman" pitchFamily="18" charset="0"/>
              </a:rPr>
              <a:t>Если вы попали под завал и не можете выбраться, постарайтесь успокоиться. Дышите глубоко. Постарайтесь принять положение, при котором ваша грудная клетка будет свободна. При наличии травм и кровотечений окажите себе первую помощь.</a:t>
            </a:r>
          </a:p>
          <a:p>
            <a:pPr marL="179388" indent="-179388" algn="just">
              <a:spcBef>
                <a:spcPts val="400"/>
              </a:spcBef>
              <a:buClr>
                <a:schemeClr val="accent4">
                  <a:lumMod val="75000"/>
                </a:schemeClr>
              </a:buClr>
              <a:buFont typeface="Wingdings" pitchFamily="2" charset="2"/>
              <a:buChar char="ü"/>
            </a:pPr>
            <a:r>
              <a:rPr lang="ru-RU" sz="1300" dirty="0" smtClean="0">
                <a:latin typeface="Times New Roman" pitchFamily="18" charset="0"/>
                <a:cs typeface="Times New Roman" pitchFamily="18" charset="0"/>
              </a:rPr>
              <a:t>При наличии мобильного телефона свяжитесь с сотрудниками спасательных служб. Расскажите, где вы находились до взрыва, если вы были в незнакомом помещении, постарайтесь описать помещение, в котором вы находились. Экономьте заряд телефона.</a:t>
            </a:r>
          </a:p>
          <a:p>
            <a:pPr marL="179388" indent="-179388" algn="just">
              <a:spcBef>
                <a:spcPts val="400"/>
              </a:spcBef>
              <a:buClr>
                <a:schemeClr val="accent4">
                  <a:lumMod val="75000"/>
                </a:schemeClr>
              </a:buClr>
              <a:buFont typeface="Wingdings" pitchFamily="2" charset="2"/>
              <a:buChar char="ü"/>
            </a:pPr>
            <a:r>
              <a:rPr lang="ru-RU" sz="1300" dirty="0" smtClean="0">
                <a:latin typeface="Times New Roman" pitchFamily="18" charset="0"/>
                <a:cs typeface="Times New Roman" pitchFamily="18" charset="0"/>
              </a:rPr>
              <a:t>Периодически обозначайте свое местонахождение при помощи крика. При наличии у вас металлических предметов стучите ими по металлическим конструкциям.</a:t>
            </a:r>
          </a:p>
          <a:p>
            <a:pPr marL="179388" indent="-179388" algn="just">
              <a:spcBef>
                <a:spcPts val="400"/>
              </a:spcBef>
              <a:buClr>
                <a:schemeClr val="accent4">
                  <a:lumMod val="75000"/>
                </a:schemeClr>
              </a:buClr>
              <a:buFont typeface="Wingdings" pitchFamily="2" charset="2"/>
              <a:buChar char="ü"/>
            </a:pPr>
            <a:r>
              <a:rPr lang="ru-RU" sz="1300" dirty="0" smtClean="0">
                <a:latin typeface="Times New Roman" pitchFamily="18" charset="0"/>
                <a:cs typeface="Times New Roman" pitchFamily="18" charset="0"/>
              </a:rPr>
              <a:t>При наличии лазов и тоннелей постарайтесь продвигаться по ним к выходу, при этом постоянно осматриваясь и укрепляя их стенки. Ориентируйтесь по движению воздуха.</a:t>
            </a:r>
          </a:p>
          <a:p>
            <a:pPr marL="179388" indent="-179388" algn="just">
              <a:spcBef>
                <a:spcPts val="400"/>
              </a:spcBef>
              <a:buClr>
                <a:schemeClr val="accent4">
                  <a:lumMod val="75000"/>
                </a:schemeClr>
              </a:buClr>
              <a:buFont typeface="Wingdings" pitchFamily="2" charset="2"/>
              <a:buChar char="ü"/>
            </a:pPr>
            <a:r>
              <a:rPr lang="ru-RU" sz="1300" dirty="0" smtClean="0">
                <a:latin typeface="Times New Roman" pitchFamily="18" charset="0"/>
                <a:cs typeface="Times New Roman" pitchFamily="18" charset="0"/>
              </a:rPr>
              <a:t>Когда вас обнаружат спасатели, расскажите все обстоятельства, которые вам известны. Расскажите об обстановке и количестве людей, которые были вокруг вас до взрыва, в каком состоянии они были и где находились.</a:t>
            </a:r>
          </a:p>
        </p:txBody>
      </p:sp>
      <p:pic>
        <p:nvPicPr>
          <p:cNvPr id="6" name="Рисунок 5" descr="scale_1200.jpeg"/>
          <p:cNvPicPr>
            <a:picLocks noChangeAspect="1"/>
          </p:cNvPicPr>
          <p:nvPr/>
        </p:nvPicPr>
        <p:blipFill>
          <a:blip r:embed="rId3" cstate="print"/>
          <a:stretch>
            <a:fillRect/>
          </a:stretch>
        </p:blipFill>
        <p:spPr>
          <a:xfrm>
            <a:off x="7308304" y="3140968"/>
            <a:ext cx="1728192" cy="12961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9" end="9"/>
                                            </p:txEl>
                                          </p:spTgt>
                                        </p:tgtEl>
                                        <p:attrNameLst>
                                          <p:attrName>style.visibility</p:attrName>
                                        </p:attrNameLst>
                                      </p:cBhvr>
                                      <p:to>
                                        <p:strVal val="visible"/>
                                      </p:to>
                                    </p:set>
                                    <p:anim calcmode="lin" valueType="num">
                                      <p:cBhvr additive="base">
                                        <p:cTn id="53"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41248"/>
          </a:xfrm>
        </p:spPr>
        <p:txBody>
          <a:bodyPr>
            <a:normAutofit fontScale="90000"/>
          </a:bodyPr>
          <a:lstStyle/>
          <a:p>
            <a:r>
              <a:rPr lang="ru-RU" dirty="0" smtClean="0">
                <a:solidFill>
                  <a:schemeClr val="accent4">
                    <a:lumMod val="75000"/>
                  </a:schemeClr>
                </a:solidFill>
              </a:rPr>
              <a:t>ДЕЙСТВИЯ НАСЕЛЕНИЯ ПРИ </a:t>
            </a:r>
            <a:r>
              <a:rPr lang="ru-RU" dirty="0" err="1" smtClean="0">
                <a:solidFill>
                  <a:schemeClr val="accent4">
                    <a:lumMod val="75000"/>
                  </a:schemeClr>
                </a:solidFill>
              </a:rPr>
              <a:t>чс</a:t>
            </a:r>
            <a:r>
              <a:rPr lang="ru-RU" dirty="0" smtClean="0">
                <a:solidFill>
                  <a:schemeClr val="accent4">
                    <a:lumMod val="75000"/>
                  </a:schemeClr>
                </a:solidFill>
              </a:rPr>
              <a:t> ПРИРОДНОГО ХАРАКТЕРА</a:t>
            </a:r>
            <a:endParaRPr lang="ru-RU" dirty="0"/>
          </a:p>
        </p:txBody>
      </p:sp>
      <p:sp>
        <p:nvSpPr>
          <p:cNvPr id="3" name="Содержимое 2"/>
          <p:cNvSpPr>
            <a:spLocks noGrp="1"/>
          </p:cNvSpPr>
          <p:nvPr>
            <p:ph sz="half" idx="1"/>
          </p:nvPr>
        </p:nvSpPr>
        <p:spPr>
          <a:xfrm>
            <a:off x="304800" y="1196752"/>
            <a:ext cx="8515672" cy="5400600"/>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1588" indent="-1588">
              <a:spcBef>
                <a:spcPts val="400"/>
              </a:spcBef>
              <a:buNone/>
            </a:pPr>
            <a:r>
              <a:rPr lang="ru-RU" sz="2900" b="1" dirty="0" smtClean="0">
                <a:solidFill>
                  <a:schemeClr val="accent4">
                    <a:lumMod val="75000"/>
                  </a:schemeClr>
                </a:solidFill>
                <a:latin typeface="Times New Roman" pitchFamily="18" charset="0"/>
                <a:cs typeface="Times New Roman" pitchFamily="18" charset="0"/>
              </a:rPr>
              <a:t>Гидродинамическая авария</a:t>
            </a:r>
            <a:r>
              <a:rPr lang="ru-RU" sz="2900" dirty="0" smtClean="0">
                <a:solidFill>
                  <a:schemeClr val="accent4">
                    <a:lumMod val="75000"/>
                  </a:schemeClr>
                </a:solidFill>
                <a:latin typeface="Times New Roman" pitchFamily="18" charset="0"/>
                <a:cs typeface="Times New Roman" pitchFamily="18" charset="0"/>
              </a:rPr>
              <a:t> –</a:t>
            </a:r>
            <a:r>
              <a:rPr lang="ru-RU" sz="2900" dirty="0" smtClean="0">
                <a:latin typeface="Times New Roman" pitchFamily="18" charset="0"/>
                <a:cs typeface="Times New Roman" pitchFamily="18" charset="0"/>
              </a:rPr>
              <a:t> это чрезвычайное событие, связанное с выходом</a:t>
            </a:r>
          </a:p>
          <a:p>
            <a:pPr marL="1588" indent="-1588">
              <a:spcBef>
                <a:spcPts val="400"/>
              </a:spcBef>
              <a:buNone/>
            </a:pPr>
            <a:r>
              <a:rPr lang="ru-RU" sz="2900" dirty="0" smtClean="0">
                <a:latin typeface="Times New Roman" pitchFamily="18" charset="0"/>
                <a:cs typeface="Times New Roman" pitchFamily="18" charset="0"/>
              </a:rPr>
              <a:t> из строя (разрушением) гидротехнического сооружения или его части, и </a:t>
            </a:r>
          </a:p>
          <a:p>
            <a:pPr marL="1588" indent="-1588">
              <a:spcBef>
                <a:spcPts val="400"/>
              </a:spcBef>
              <a:buNone/>
            </a:pPr>
            <a:r>
              <a:rPr lang="ru-RU" sz="2900" dirty="0" smtClean="0">
                <a:latin typeface="Times New Roman" pitchFamily="18" charset="0"/>
                <a:cs typeface="Times New Roman" pitchFamily="18" charset="0"/>
              </a:rPr>
              <a:t>неуправляемым перемещением больших масс воды, несущих разрушения и </a:t>
            </a:r>
          </a:p>
          <a:p>
            <a:pPr marL="1588" indent="-1588">
              <a:spcBef>
                <a:spcPts val="400"/>
              </a:spcBef>
              <a:buNone/>
            </a:pPr>
            <a:r>
              <a:rPr lang="ru-RU" sz="2900" dirty="0" smtClean="0">
                <a:latin typeface="Times New Roman" pitchFamily="18" charset="0"/>
                <a:cs typeface="Times New Roman" pitchFamily="18" charset="0"/>
              </a:rPr>
              <a:t>затопления обширных территорий.</a:t>
            </a:r>
          </a:p>
          <a:p>
            <a:pPr>
              <a:spcBef>
                <a:spcPts val="400"/>
              </a:spcBef>
              <a:buNone/>
            </a:pPr>
            <a:endParaRPr lang="ru-RU" dirty="0" smtClean="0">
              <a:latin typeface="Times New Roman" pitchFamily="18" charset="0"/>
              <a:cs typeface="Times New Roman" pitchFamily="18" charset="0"/>
            </a:endParaRPr>
          </a:p>
          <a:p>
            <a:pPr algn="just">
              <a:spcBef>
                <a:spcPts val="400"/>
              </a:spcBef>
              <a:buNone/>
            </a:pPr>
            <a:r>
              <a:rPr lang="ru-RU" sz="3800" dirty="0" smtClean="0">
                <a:solidFill>
                  <a:schemeClr val="accent4">
                    <a:lumMod val="75000"/>
                  </a:schemeClr>
                </a:solidFill>
                <a:latin typeface="Times New Roman" pitchFamily="18" charset="0"/>
                <a:cs typeface="Times New Roman" pitchFamily="18" charset="0"/>
              </a:rPr>
              <a:t>ДЕЙСТВИЯ ПРИ ГИДРОДИНАМИЧЕСКИХ АВАРИЯХ:</a:t>
            </a:r>
          </a:p>
          <a:p>
            <a:pPr algn="just">
              <a:spcBef>
                <a:spcPts val="400"/>
              </a:spcBef>
              <a:buNone/>
            </a:pPr>
            <a:endParaRPr lang="ru-RU" sz="2900" dirty="0" smtClean="0">
              <a:solidFill>
                <a:schemeClr val="accent4">
                  <a:lumMod val="75000"/>
                </a:schemeClr>
              </a:solidFill>
              <a:latin typeface="Times New Roman" pitchFamily="18" charset="0"/>
              <a:cs typeface="Times New Roman" pitchFamily="18" charset="0"/>
            </a:endParaRPr>
          </a:p>
          <a:p>
            <a:pPr marL="161925" indent="-161925" algn="just">
              <a:spcBef>
                <a:spcPts val="400"/>
              </a:spcBef>
              <a:buFont typeface="Wingdings" pitchFamily="2" charset="2"/>
              <a:buChar char="ü"/>
            </a:pPr>
            <a:r>
              <a:rPr lang="ru-RU" sz="2900" dirty="0" smtClean="0">
                <a:latin typeface="Times New Roman" pitchFamily="18" charset="0"/>
                <a:cs typeface="Times New Roman" pitchFamily="18" charset="0"/>
              </a:rPr>
              <a:t>Позвоните по номеру вызова экстренных оперативных служб. Сообщите о случившемся. Сообщите о местонахождении, обстановку на месте затопления. Сообщите о количестве людей, которым необходима помощь.</a:t>
            </a:r>
          </a:p>
          <a:p>
            <a:pPr marL="161925" indent="-161925" algn="just">
              <a:spcBef>
                <a:spcPts val="400"/>
              </a:spcBef>
              <a:buFont typeface="Wingdings" pitchFamily="2" charset="2"/>
              <a:buChar char="ü"/>
            </a:pPr>
            <a:r>
              <a:rPr lang="ru-RU" sz="2900" dirty="0" smtClean="0">
                <a:latin typeface="Times New Roman" pitchFamily="18" charset="0"/>
                <a:cs typeface="Times New Roman" pitchFamily="18" charset="0"/>
              </a:rPr>
              <a:t>При внезапном затоплении для спасения от удара волны прорыва срочно займите ближайшее возвышенное место, заберитесь на крупное дерево или верхний этаж устойчивого здания. В случае нахождения в воде, при приближении волны прорыва нырните в глубину у основания волны. </a:t>
            </a:r>
          </a:p>
          <a:p>
            <a:pPr marL="161925" indent="-161925" algn="just">
              <a:spcBef>
                <a:spcPts val="400"/>
              </a:spcBef>
              <a:buFont typeface="Wingdings" pitchFamily="2" charset="2"/>
              <a:buChar char="ü"/>
            </a:pPr>
            <a:r>
              <a:rPr lang="ru-RU" sz="2900" dirty="0" smtClean="0">
                <a:latin typeface="Times New Roman" pitchFamily="18" charset="0"/>
                <a:cs typeface="Times New Roman" pitchFamily="18" charset="0"/>
              </a:rPr>
              <a:t>Оказавшись в воде, вплавь или с помощью подручных средств выбирайтесь на сухое место, лучше всего на дорогу или дамбу, по которым можно добраться до незатопленной территории.</a:t>
            </a:r>
          </a:p>
          <a:p>
            <a:pPr marL="161925" indent="-161925" algn="just">
              <a:spcBef>
                <a:spcPts val="400"/>
              </a:spcBef>
              <a:buFont typeface="Wingdings" pitchFamily="2" charset="2"/>
              <a:buChar char="ü"/>
            </a:pPr>
            <a:r>
              <a:rPr lang="ru-RU" sz="2900" dirty="0" smtClean="0">
                <a:latin typeface="Times New Roman" pitchFamily="18" charset="0"/>
                <a:cs typeface="Times New Roman" pitchFamily="18" charset="0"/>
              </a:rPr>
              <a:t>При подтоплении Вашего дома отключите его электроснабжение, подайте сигнал о нахождении в доме (квартире) людей путем вывешивания из окна днем флага из яркой ткани, а ночью – фонаря. </a:t>
            </a:r>
          </a:p>
          <a:p>
            <a:pPr marL="161925" indent="-161925" algn="just">
              <a:spcBef>
                <a:spcPts val="400"/>
              </a:spcBef>
              <a:buFont typeface="Wingdings" pitchFamily="2" charset="2"/>
              <a:buChar char="ü"/>
            </a:pPr>
            <a:r>
              <a:rPr lang="ru-RU" sz="2900" dirty="0" smtClean="0">
                <a:latin typeface="Times New Roman" pitchFamily="18" charset="0"/>
                <a:cs typeface="Times New Roman" pitchFamily="18" charset="0"/>
              </a:rPr>
              <a:t>Для получения информации используйте радиоприемник с автономным питанием. Наиболее ценное имущество переместите на верхние этажи и чердаки. Организуйте учет продуктов питания и питьевой воды, их защиту от воздействия прибывающей воды и экономное расходование.</a:t>
            </a:r>
          </a:p>
          <a:p>
            <a:pPr marL="161925" indent="-161925" algn="just">
              <a:spcBef>
                <a:spcPts val="400"/>
              </a:spcBef>
              <a:buFont typeface="Wingdings" pitchFamily="2" charset="2"/>
              <a:buChar char="ü"/>
            </a:pPr>
            <a:r>
              <a:rPr lang="ru-RU" sz="2900" dirty="0" smtClean="0">
                <a:latin typeface="Times New Roman" pitchFamily="18" charset="0"/>
                <a:cs typeface="Times New Roman" pitchFamily="18" charset="0"/>
              </a:rPr>
              <a:t>Готовясь к возможной эвакуации по воде, возьмите документы, предметы первой необходимости, одежду и обувь с водоотталкивающими свойствами, подручные спасательные средства (надувные матрасы, подушки). </a:t>
            </a:r>
          </a:p>
          <a:p>
            <a:pPr marL="161925" indent="-161925" algn="just">
              <a:spcBef>
                <a:spcPts val="400"/>
              </a:spcBef>
              <a:buFont typeface="Wingdings" pitchFamily="2" charset="2"/>
              <a:buChar char="ü"/>
            </a:pPr>
            <a:r>
              <a:rPr lang="ru-RU" sz="2900" dirty="0" smtClean="0">
                <a:latin typeface="Times New Roman" pitchFamily="18" charset="0"/>
                <a:cs typeface="Times New Roman" pitchFamily="18" charset="0"/>
              </a:rPr>
              <a:t>Не пытайтесь эвакуироваться самостоятельно. Это возможно только при видимости незатопленной территории, угрозе ухудшения обстановки, необходимости получения медицинской помощи, израсходовании продуктов питания и отсутствии перспектив в получении помощи со стороны.</a:t>
            </a:r>
          </a:p>
          <a:p>
            <a:pPr>
              <a:buFont typeface="Wingdings" pitchFamily="2" charset="2"/>
              <a:buChar char="ü"/>
            </a:pPr>
            <a:endParaRPr lang="ru-RU" dirty="0" smtClean="0"/>
          </a:p>
          <a:p>
            <a:pPr>
              <a:buFont typeface="Wingdings" pitchFamily="2" charset="2"/>
              <a:buChar char="ü"/>
            </a:pPr>
            <a:endParaRPr lang="ru-RU" dirty="0"/>
          </a:p>
        </p:txBody>
      </p:sp>
      <p:pic>
        <p:nvPicPr>
          <p:cNvPr id="8" name="Содержимое 7" descr="загруженное.jpeg"/>
          <p:cNvPicPr>
            <a:picLocks noGrp="1" noChangeAspect="1"/>
          </p:cNvPicPr>
          <p:nvPr>
            <p:ph sz="half" idx="2"/>
          </p:nvPr>
        </p:nvPicPr>
        <p:blipFill>
          <a:blip r:embed="rId2" cstate="print"/>
          <a:stretch>
            <a:fillRect/>
          </a:stretch>
        </p:blipFill>
        <p:spPr>
          <a:xfrm>
            <a:off x="6948264" y="1268760"/>
            <a:ext cx="1817974" cy="121097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 calcmode="lin" valueType="num">
                                      <p:cBhvr additive="base">
                                        <p:cTn id="6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41248"/>
          </a:xfrm>
        </p:spPr>
        <p:txBody>
          <a:bodyPr>
            <a:normAutofit fontScale="90000"/>
          </a:bodyPr>
          <a:lstStyle/>
          <a:p>
            <a:r>
              <a:rPr lang="ru-RU" dirty="0" smtClean="0">
                <a:solidFill>
                  <a:schemeClr val="accent4">
                    <a:lumMod val="75000"/>
                  </a:schemeClr>
                </a:solidFill>
              </a:rPr>
              <a:t>ДЕЙСТВИЯ НАСЕЛЕНИЯ ПРИ </a:t>
            </a:r>
            <a:r>
              <a:rPr lang="ru-RU" dirty="0" err="1" smtClean="0">
                <a:solidFill>
                  <a:schemeClr val="accent4">
                    <a:lumMod val="75000"/>
                  </a:schemeClr>
                </a:solidFill>
              </a:rPr>
              <a:t>чс</a:t>
            </a:r>
            <a:r>
              <a:rPr lang="ru-RU" dirty="0" smtClean="0">
                <a:solidFill>
                  <a:schemeClr val="accent4">
                    <a:lumMod val="75000"/>
                  </a:schemeClr>
                </a:solidFill>
              </a:rPr>
              <a:t> ПРИРОДНОГО ХАРАКТЕРА</a:t>
            </a:r>
            <a:endParaRPr lang="ru-RU" dirty="0"/>
          </a:p>
        </p:txBody>
      </p:sp>
      <p:sp>
        <p:nvSpPr>
          <p:cNvPr id="3" name="Содержимое 2"/>
          <p:cNvSpPr>
            <a:spLocks noGrp="1"/>
          </p:cNvSpPr>
          <p:nvPr>
            <p:ph sz="half" idx="1"/>
          </p:nvPr>
        </p:nvSpPr>
        <p:spPr>
          <a:xfrm>
            <a:off x="304800" y="1268760"/>
            <a:ext cx="8587680" cy="5328592"/>
          </a:xfrm>
        </p:spPr>
        <p:style>
          <a:lnRef idx="2">
            <a:schemeClr val="accent1"/>
          </a:lnRef>
          <a:fillRef idx="1">
            <a:schemeClr val="lt1"/>
          </a:fillRef>
          <a:effectRef idx="0">
            <a:schemeClr val="accent1"/>
          </a:effectRef>
          <a:fontRef idx="minor">
            <a:schemeClr val="dk1"/>
          </a:fontRef>
        </p:style>
        <p:txBody>
          <a:bodyPr>
            <a:normAutofit fontScale="40000" lnSpcReduction="20000"/>
          </a:bodyPr>
          <a:lstStyle/>
          <a:p>
            <a:pPr marL="1588" indent="-1588" algn="just">
              <a:buNone/>
            </a:pPr>
            <a:r>
              <a:rPr lang="ru-RU" sz="3500" b="1" dirty="0" smtClean="0">
                <a:solidFill>
                  <a:schemeClr val="accent4">
                    <a:lumMod val="75000"/>
                  </a:schemeClr>
                </a:solidFill>
                <a:latin typeface="Times New Roman" pitchFamily="18" charset="0"/>
                <a:cs typeface="Times New Roman" pitchFamily="18" charset="0"/>
              </a:rPr>
              <a:t>Наводнение</a:t>
            </a:r>
            <a:r>
              <a:rPr lang="ru-RU" sz="3500" dirty="0" smtClean="0">
                <a:solidFill>
                  <a:schemeClr val="accent4">
                    <a:lumMod val="75000"/>
                  </a:schemeClr>
                </a:solidFill>
                <a:latin typeface="Times New Roman" pitchFamily="18" charset="0"/>
                <a:cs typeface="Times New Roman" pitchFamily="18" charset="0"/>
              </a:rPr>
              <a:t> –</a:t>
            </a:r>
            <a:r>
              <a:rPr lang="ru-RU" sz="3500" dirty="0" smtClean="0">
                <a:latin typeface="Times New Roman" pitchFamily="18" charset="0"/>
                <a:cs typeface="Times New Roman" pitchFamily="18" charset="0"/>
              </a:rPr>
              <a:t> это значительное затопление местности в результате подъема уровня воды в реке, озере или море в период снеготаяния, ливней, ветровых нагонов воды, при заторах и т.п.</a:t>
            </a:r>
          </a:p>
          <a:p>
            <a:pPr>
              <a:buNone/>
            </a:pPr>
            <a:endParaRPr lang="ru-RU" dirty="0" smtClean="0">
              <a:solidFill>
                <a:schemeClr val="accent4">
                  <a:lumMod val="75000"/>
                </a:schemeClr>
              </a:solidFill>
              <a:latin typeface="Times New Roman" pitchFamily="18" charset="0"/>
              <a:cs typeface="Times New Roman" pitchFamily="18" charset="0"/>
            </a:endParaRPr>
          </a:p>
          <a:p>
            <a:pPr algn="ctr">
              <a:buNone/>
            </a:pPr>
            <a:r>
              <a:rPr lang="ru-RU" sz="3800" dirty="0" smtClean="0">
                <a:solidFill>
                  <a:schemeClr val="accent4">
                    <a:lumMod val="75000"/>
                  </a:schemeClr>
                </a:solidFill>
                <a:latin typeface="Times New Roman" pitchFamily="18" charset="0"/>
                <a:cs typeface="Times New Roman" pitchFamily="18" charset="0"/>
              </a:rPr>
              <a:t>ДЕЙСТВИЯ ПРИ НАВОДНЕНИИ:</a:t>
            </a:r>
          </a:p>
          <a:p>
            <a:pPr>
              <a:buNone/>
            </a:pPr>
            <a:endParaRPr lang="ru-RU" dirty="0" smtClean="0">
              <a:solidFill>
                <a:schemeClr val="accent4">
                  <a:lumMod val="75000"/>
                </a:schemeClr>
              </a:solidFill>
              <a:latin typeface="Times New Roman" pitchFamily="18" charset="0"/>
              <a:cs typeface="Times New Roman" pitchFamily="18" charset="0"/>
            </a:endParaRPr>
          </a:p>
          <a:p>
            <a:pPr marL="165100" indent="-165100" algn="just">
              <a:buFont typeface="Wingdings" pitchFamily="2" charset="2"/>
              <a:buChar char="ü"/>
            </a:pPr>
            <a:r>
              <a:rPr lang="ru-RU" sz="3300" dirty="0" smtClean="0">
                <a:latin typeface="Times New Roman" pitchFamily="18" charset="0"/>
                <a:cs typeface="Times New Roman" pitchFamily="18" charset="0"/>
              </a:rPr>
              <a:t>По сигналу оповещения об угрозе наводнения и об эвакуации безотлагательно, в установленном порядке выходите (выезжайте) из опасной зоны в безопасный район или на возвышенные участки местности, захватив документы, ценности, необходимые вещи и двухсуточный запас непортящихся продуктов питания.</a:t>
            </a:r>
          </a:p>
          <a:p>
            <a:pPr marL="165100" indent="-165100" algn="just">
              <a:buFont typeface="Wingdings" pitchFamily="2" charset="2"/>
              <a:buChar char="ü"/>
            </a:pPr>
            <a:r>
              <a:rPr lang="ru-RU" sz="3300" dirty="0" smtClean="0">
                <a:latin typeface="Times New Roman" pitchFamily="18" charset="0"/>
                <a:cs typeface="Times New Roman" pitchFamily="18" charset="0"/>
              </a:rPr>
              <a:t>В конечном пункте эвакуации зарегистрируйтесь.</a:t>
            </a:r>
          </a:p>
          <a:p>
            <a:pPr marL="165100" indent="-165100" algn="just">
              <a:buFont typeface="Wingdings" pitchFamily="2" charset="2"/>
              <a:buChar char="ü"/>
            </a:pPr>
            <a:r>
              <a:rPr lang="ru-RU" sz="3300" dirty="0" smtClean="0">
                <a:latin typeface="Times New Roman" pitchFamily="18" charset="0"/>
                <a:cs typeface="Times New Roman" pitchFamily="18" charset="0"/>
              </a:rPr>
              <a:t>Перед уходом из дома выключите электричество и газ, погасите огонь в отопительных печах, закрепите все плавучие предметы, находящиеся вне зданий, или разместите их в подсобных помещениях.</a:t>
            </a:r>
          </a:p>
          <a:p>
            <a:pPr marL="165100" indent="-165100" algn="just">
              <a:buFont typeface="Wingdings" pitchFamily="2" charset="2"/>
              <a:buChar char="ü"/>
            </a:pPr>
            <a:r>
              <a:rPr lang="ru-RU" sz="3300" dirty="0" smtClean="0">
                <a:latin typeface="Times New Roman" pitchFamily="18" charset="0"/>
                <a:cs typeface="Times New Roman" pitchFamily="18" charset="0"/>
              </a:rPr>
              <a:t>Если позволяет время, ценные домашние вещи переместите на верхние этажи или на чердак жилого дома. Закройте окна и двери, при необходимости и наличии времени забейте снаружи досками (щитами) окна и двери первых этажей.  </a:t>
            </a:r>
          </a:p>
          <a:p>
            <a:pPr marL="165100" indent="-165100" algn="just">
              <a:buFont typeface="Wingdings" pitchFamily="2" charset="2"/>
              <a:buChar char="ü"/>
            </a:pPr>
            <a:r>
              <a:rPr lang="ru-RU" sz="3300" dirty="0" smtClean="0">
                <a:latin typeface="Times New Roman" pitchFamily="18" charset="0"/>
                <a:cs typeface="Times New Roman" pitchFamily="18" charset="0"/>
              </a:rPr>
              <a:t>При отсутствии организованной эвакуации, до прибытия помощи или спада воды, находитесь на верхних этажах и крышах зданий, на деревьях или других возвышающихся предметах. При этом постоянно подавайте сигнал бедствия: днем – вывешиванием или размахиванием хорошо видимым полотнищем, подбитым к древку, а в темное время – световым сигналом и периодически голосом. </a:t>
            </a:r>
          </a:p>
          <a:p>
            <a:pPr marL="165100" indent="-165100" algn="just">
              <a:buFont typeface="Wingdings" pitchFamily="2" charset="2"/>
              <a:buChar char="ü"/>
            </a:pPr>
            <a:r>
              <a:rPr lang="ru-RU" sz="3300" dirty="0" smtClean="0">
                <a:latin typeface="Times New Roman" pitchFamily="18" charset="0"/>
                <a:cs typeface="Times New Roman" pitchFamily="18" charset="0"/>
              </a:rPr>
              <a:t>При подходе спасателей спокойно, без паники и суеты, с соблюдением мер предосторожности, переходите в плавательное средство. При этом неукоснительно соблюдайте требования спасателей, не допускайте перегрузки </a:t>
            </a:r>
            <a:r>
              <a:rPr lang="ru-RU" sz="3300" dirty="0" smtClean="0">
                <a:latin typeface="Times New Roman" pitchFamily="18" charset="0"/>
                <a:cs typeface="Times New Roman" pitchFamily="18" charset="0"/>
              </a:rPr>
              <a:t>плав</a:t>
            </a:r>
            <a:r>
              <a:rPr lang="ru-RU" sz="3300" dirty="0" smtClean="0">
                <a:latin typeface="Times New Roman" pitchFamily="18" charset="0"/>
                <a:cs typeface="Times New Roman" pitchFamily="18" charset="0"/>
              </a:rPr>
              <a:t>ательных </a:t>
            </a:r>
            <a:r>
              <a:rPr lang="ru-RU" sz="3300" dirty="0" smtClean="0">
                <a:latin typeface="Times New Roman" pitchFamily="18" charset="0"/>
                <a:cs typeface="Times New Roman" pitchFamily="18" charset="0"/>
              </a:rPr>
              <a:t>средств</a:t>
            </a:r>
            <a:r>
              <a:rPr lang="ru-RU" sz="3300" dirty="0" smtClean="0">
                <a:latin typeface="Times New Roman" pitchFamily="18" charset="0"/>
                <a:cs typeface="Times New Roman" pitchFamily="18" charset="0"/>
              </a:rPr>
              <a:t>. </a:t>
            </a:r>
          </a:p>
          <a:p>
            <a:pPr marL="165100" indent="-165100" algn="just">
              <a:buFont typeface="Wingdings" pitchFamily="2" charset="2"/>
              <a:buChar char="ü"/>
            </a:pPr>
            <a:r>
              <a:rPr lang="ru-RU" sz="3300" dirty="0" smtClean="0">
                <a:latin typeface="Times New Roman" pitchFamily="18" charset="0"/>
                <a:cs typeface="Times New Roman" pitchFamily="18" charset="0"/>
              </a:rPr>
              <a:t>Во время движения не покидайте установленных мест, не садитесь на борта, строго выполняйте требования экипажа.</a:t>
            </a:r>
          </a:p>
          <a:p>
            <a:pPr marL="165100" indent="-165100" algn="just">
              <a:buFont typeface="Wingdings" pitchFamily="2" charset="2"/>
              <a:buChar char="ü"/>
            </a:pPr>
            <a:r>
              <a:rPr lang="ru-RU" sz="3300" dirty="0" smtClean="0">
                <a:latin typeface="Times New Roman" pitchFamily="18" charset="0"/>
                <a:cs typeface="Times New Roman" pitchFamily="18" charset="0"/>
              </a:rPr>
              <a:t>Самостоятельно выбираться из затопленного района рекомендуется: при необходимости оказания медицинской помощи, продолжающийся подъем уровня воды при угрозе затопления верхних этажей (чердака). При этом необходимо иметь надежное плавательное средство и знать направление движения. В ходе самостоятельного выдвижения продолжайте подавать сигнал бедствия.</a:t>
            </a:r>
          </a:p>
          <a:p>
            <a:pPr marL="165100" indent="-165100" algn="just">
              <a:buFont typeface="Wingdings" pitchFamily="2" charset="2"/>
              <a:buChar char="ü"/>
            </a:pPr>
            <a:r>
              <a:rPr lang="ru-RU" sz="3300" dirty="0" smtClean="0">
                <a:latin typeface="Times New Roman" pitchFamily="18" charset="0"/>
                <a:cs typeface="Times New Roman" pitchFamily="18" charset="0"/>
              </a:rPr>
              <a:t>Оказывайте помощь людям, плывущим в воде и утопающим.</a:t>
            </a:r>
          </a:p>
          <a:p>
            <a:pPr>
              <a:buFont typeface="Wingdings" pitchFamily="2" charset="2"/>
              <a:buChar char="ü"/>
            </a:pPr>
            <a:endParaRPr lang="ru-RU" dirty="0" smtClean="0">
              <a:solidFill>
                <a:schemeClr val="accent4">
                  <a:lumMod val="75000"/>
                </a:schemeClr>
              </a:solidFill>
              <a:latin typeface="Times New Roman" pitchFamily="18" charset="0"/>
              <a:cs typeface="Times New Roman" pitchFamily="18" charset="0"/>
            </a:endParaRPr>
          </a:p>
          <a:p>
            <a:pPr>
              <a:buNone/>
            </a:pPr>
            <a:endParaRPr lang="ru-RU" dirty="0" smtClean="0"/>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1242</TotalTime>
  <Words>3152</Words>
  <Application>Microsoft Office PowerPoint</Application>
  <PresentationFormat>Экран (4:3)</PresentationFormat>
  <Paragraphs>204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Гражданская оборона</vt:lpstr>
      <vt:lpstr>Основные понятия</vt:lpstr>
      <vt:lpstr>ПОЛНОМОЧИЯ ОРГАНИЗАЦИЙ В ОБЛАСТИ ГРАЖДАНСКОЙ ОБОРОНЫ</vt:lpstr>
      <vt:lpstr>ПРАВА И ОБЯЗАННОСТИ ГРАЖДАН РОССИЙСКОЙ ФЕДЕРАЦИИ В ОБЛАСТИ ГРАЖДАНСКОЙ ОБОРОНЫ</vt:lpstr>
      <vt:lpstr>ДЕЙСТВИЯ НАСЕЛЕНИЯ ПРИ чс ТЕХНОГЕННОГО ХАРАКТЕРА</vt:lpstr>
      <vt:lpstr>ДЕЙСТВИЯ НАСЕЛЕНИЯ ПРИ чс ТЕХНОГЕННОГО ХАРАКТЕРА</vt:lpstr>
      <vt:lpstr>ДЕЙСТВИЯ НАСЕЛЕНИЯ ПРИ чс ТЕХНОГЕННОГО ХАРАКТЕРА</vt:lpstr>
      <vt:lpstr>ДЕЙСТВИЯ НАСЕЛЕНИЯ ПРИ чс ПРИРОДНОГО ХАРАКТЕРА</vt:lpstr>
      <vt:lpstr>ДЕЙСТВИЯ НАСЕЛЕНИЯ ПРИ чс ПРИРОДНОГО ХАРАКТЕРА</vt:lpstr>
      <vt:lpstr>ДЕЙСТВИЯ НАСЕЛЕНИЯ ПРИ чс ПРИРОДНОГО ХАРАКТЕРА</vt:lpstr>
      <vt:lpstr>СРЕДСТВА ЗАЩИТЫ</vt:lpstr>
      <vt:lpstr>СРЕДСТВА ЗАЩИТЫ</vt:lpstr>
      <vt:lpstr>СРЕДСТВА ЗАЩИТЫ</vt:lpstr>
      <vt:lpstr>СРЕДСТВА КОЛЛЕКТИВНОЙ ЗАЩИТЫ</vt:lpstr>
      <vt:lpstr>СИГНАЛЫ ГРАЖДАНСКОЙ ОБОРОНЫ</vt:lpstr>
      <vt:lpstr>СИГНАЛЫ ГРАЖДАНСКОЙ ОБОРОНЫ</vt:lpstr>
      <vt:lpstr>СИГНАЛЫ ГРАЖДАНСКОЙ ОБОРОНЫ</vt:lpstr>
      <vt:lpstr>СИГНАЛЫ ГРАЖДАНСКОЙ ОБОРОНЫ</vt:lpstr>
      <vt:lpstr>СИГНАЛЫ ГРАЖДАНСКОЙ ОБОРОНЫ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Гражданская оборона</dc:title>
  <dc:creator>user</dc:creator>
  <cp:lastModifiedBy>user</cp:lastModifiedBy>
  <cp:revision>89</cp:revision>
  <dcterms:created xsi:type="dcterms:W3CDTF">2025-10-03T11:32:33Z</dcterms:created>
  <dcterms:modified xsi:type="dcterms:W3CDTF">2025-10-09T09:07:03Z</dcterms:modified>
</cp:coreProperties>
</file>